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68"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4A9AF11-6B8C-458B-B258-D054863AF72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95D38C34-0A66-41BF-A2D2-9FA23C956892}">
      <dgm:prSet/>
      <dgm:spPr>
        <a:solidFill>
          <a:srgbClr val="002060"/>
        </a:solidFill>
      </dgm:spPr>
      <dgm:t>
        <a:bodyPr/>
        <a:lstStyle/>
        <a:p>
          <a:pPr rtl="0"/>
          <a:r>
            <a:rPr lang="es-CO" dirty="0" smtClean="0"/>
            <a:t>Juan Bunyán escribió acertadamente, en </a:t>
          </a:r>
          <a:r>
            <a:rPr lang="es-CO" b="1" u="sng" dirty="0" smtClean="0"/>
            <a:t>La Guerra Santa, pg. 32</a:t>
          </a:r>
          <a:r>
            <a:rPr lang="es-CO" dirty="0" smtClean="0"/>
            <a:t>. «</a:t>
          </a:r>
          <a:r>
            <a:rPr lang="es-CO" dirty="0" smtClean="0">
              <a:latin typeface="Agency FB" pitchFamily="34" charset="0"/>
            </a:rPr>
            <a:t>Además, Diablo destruyó todos los restos de las leyes y de los estatutos de Shaddai (Dios), que se pudieron encontrar en la ciudad de Alma Humana, las que contenían las doctrinas morales, con todos los documentos civiles y naturales. También trató de extinguir la sobriedad</a:t>
          </a:r>
          <a:r>
            <a:rPr lang="es-CO" dirty="0" smtClean="0"/>
            <a:t>. </a:t>
          </a:r>
          <a:endParaRPr lang="es-CO" dirty="0"/>
        </a:p>
      </dgm:t>
    </dgm:pt>
    <dgm:pt modelId="{A299DBEC-9B0E-4B8F-948F-FF95754B774B}" type="parTrans" cxnId="{28B144E7-529F-415F-99E9-4476F09F10B1}">
      <dgm:prSet/>
      <dgm:spPr/>
      <dgm:t>
        <a:bodyPr/>
        <a:lstStyle/>
        <a:p>
          <a:endParaRPr lang="es-CO"/>
        </a:p>
      </dgm:t>
    </dgm:pt>
    <dgm:pt modelId="{C134CDAC-DF87-42A4-9668-555C70ABDE47}" type="sibTrans" cxnId="{28B144E7-529F-415F-99E9-4476F09F10B1}">
      <dgm:prSet/>
      <dgm:spPr/>
      <dgm:t>
        <a:bodyPr/>
        <a:lstStyle/>
        <a:p>
          <a:endParaRPr lang="es-CO"/>
        </a:p>
      </dgm:t>
    </dgm:pt>
    <dgm:pt modelId="{D37DA5DF-F558-4A88-9EBC-32F591BA49AF}">
      <dgm:prSet custT="1"/>
      <dgm:spPr>
        <a:solidFill>
          <a:srgbClr val="002060"/>
        </a:solidFill>
      </dgm:spPr>
      <dgm:t>
        <a:bodyPr/>
        <a:lstStyle/>
        <a:p>
          <a:pPr rtl="0"/>
          <a:r>
            <a:rPr lang="es-CO" sz="3200" dirty="0" smtClean="0">
              <a:latin typeface="Agency FB" pitchFamily="34" charset="0"/>
            </a:rPr>
            <a:t>En resumen, no quedó nada de los restos de bien en Alma Humana que él y Recia-Voluntad no trataran de destruir, porque su designio era transformar Alma Humana en un bruto, y hacer de ella como la puerca sensual, por mano del Sr. No-Verdad.</a:t>
          </a:r>
          <a:endParaRPr lang="es-CO" sz="2900" dirty="0"/>
        </a:p>
      </dgm:t>
    </dgm:pt>
    <dgm:pt modelId="{F2D05CCB-5BD0-4697-A999-B242B060574E}" type="parTrans" cxnId="{EF5F76BF-617A-4292-8295-9FD272C52A66}">
      <dgm:prSet/>
      <dgm:spPr/>
      <dgm:t>
        <a:bodyPr/>
        <a:lstStyle/>
        <a:p>
          <a:endParaRPr lang="es-CO"/>
        </a:p>
      </dgm:t>
    </dgm:pt>
    <dgm:pt modelId="{E2625CFA-BAD3-477B-BA18-70A4A939A1AE}" type="sibTrans" cxnId="{EF5F76BF-617A-4292-8295-9FD272C52A66}">
      <dgm:prSet/>
      <dgm:spPr/>
      <dgm:t>
        <a:bodyPr/>
        <a:lstStyle/>
        <a:p>
          <a:endParaRPr lang="es-CO"/>
        </a:p>
      </dgm:t>
    </dgm:pt>
    <dgm:pt modelId="{13870CA0-BDFA-48D6-879E-F99C0640D0B5}" type="pres">
      <dgm:prSet presAssocID="{04A9AF11-6B8C-458B-B258-D054863AF729}" presName="linear" presStyleCnt="0">
        <dgm:presLayoutVars>
          <dgm:animLvl val="lvl"/>
          <dgm:resizeHandles val="exact"/>
        </dgm:presLayoutVars>
      </dgm:prSet>
      <dgm:spPr/>
      <dgm:t>
        <a:bodyPr/>
        <a:lstStyle/>
        <a:p>
          <a:endParaRPr lang="es-CO"/>
        </a:p>
      </dgm:t>
    </dgm:pt>
    <dgm:pt modelId="{B410A613-4885-4EA0-A11E-A6F8187F87B2}" type="pres">
      <dgm:prSet presAssocID="{95D38C34-0A66-41BF-A2D2-9FA23C956892}" presName="parentText" presStyleLbl="node1" presStyleIdx="0" presStyleCnt="2">
        <dgm:presLayoutVars>
          <dgm:chMax val="0"/>
          <dgm:bulletEnabled val="1"/>
        </dgm:presLayoutVars>
      </dgm:prSet>
      <dgm:spPr/>
      <dgm:t>
        <a:bodyPr/>
        <a:lstStyle/>
        <a:p>
          <a:endParaRPr lang="es-CO"/>
        </a:p>
      </dgm:t>
    </dgm:pt>
    <dgm:pt modelId="{9055A303-B54F-4D51-ACB4-57CAE1ED1FC1}" type="pres">
      <dgm:prSet presAssocID="{C134CDAC-DF87-42A4-9668-555C70ABDE47}" presName="spacer" presStyleCnt="0"/>
      <dgm:spPr/>
    </dgm:pt>
    <dgm:pt modelId="{EB8E3B99-69D8-4D00-B331-7C4A931C4EFC}" type="pres">
      <dgm:prSet presAssocID="{D37DA5DF-F558-4A88-9EBC-32F591BA49AF}" presName="parentText" presStyleLbl="node1" presStyleIdx="1" presStyleCnt="2">
        <dgm:presLayoutVars>
          <dgm:chMax val="0"/>
          <dgm:bulletEnabled val="1"/>
        </dgm:presLayoutVars>
      </dgm:prSet>
      <dgm:spPr/>
      <dgm:t>
        <a:bodyPr/>
        <a:lstStyle/>
        <a:p>
          <a:endParaRPr lang="es-CO"/>
        </a:p>
      </dgm:t>
    </dgm:pt>
  </dgm:ptLst>
  <dgm:cxnLst>
    <dgm:cxn modelId="{EF5F76BF-617A-4292-8295-9FD272C52A66}" srcId="{04A9AF11-6B8C-458B-B258-D054863AF729}" destId="{D37DA5DF-F558-4A88-9EBC-32F591BA49AF}" srcOrd="1" destOrd="0" parTransId="{F2D05CCB-5BD0-4697-A999-B242B060574E}" sibTransId="{E2625CFA-BAD3-477B-BA18-70A4A939A1AE}"/>
    <dgm:cxn modelId="{28B144E7-529F-415F-99E9-4476F09F10B1}" srcId="{04A9AF11-6B8C-458B-B258-D054863AF729}" destId="{95D38C34-0A66-41BF-A2D2-9FA23C956892}" srcOrd="0" destOrd="0" parTransId="{A299DBEC-9B0E-4B8F-948F-FF95754B774B}" sibTransId="{C134CDAC-DF87-42A4-9668-555C70ABDE47}"/>
    <dgm:cxn modelId="{C208AB3B-FBD9-4D06-B14C-5CC2B5046B9A}" type="presOf" srcId="{D37DA5DF-F558-4A88-9EBC-32F591BA49AF}" destId="{EB8E3B99-69D8-4D00-B331-7C4A931C4EFC}" srcOrd="0" destOrd="0" presId="urn:microsoft.com/office/officeart/2005/8/layout/vList2"/>
    <dgm:cxn modelId="{98E00392-AD98-4480-8BB3-8DC922C30A8E}" type="presOf" srcId="{95D38C34-0A66-41BF-A2D2-9FA23C956892}" destId="{B410A613-4885-4EA0-A11E-A6F8187F87B2}" srcOrd="0" destOrd="0" presId="urn:microsoft.com/office/officeart/2005/8/layout/vList2"/>
    <dgm:cxn modelId="{A2998C1B-2F90-4F38-9F51-CA5CBE5EAD90}" type="presOf" srcId="{04A9AF11-6B8C-458B-B258-D054863AF729}" destId="{13870CA0-BDFA-48D6-879E-F99C0640D0B5}" srcOrd="0" destOrd="0" presId="urn:microsoft.com/office/officeart/2005/8/layout/vList2"/>
    <dgm:cxn modelId="{A3669E84-BCDF-41C6-90A8-4EA36B75658F}" type="presParOf" srcId="{13870CA0-BDFA-48D6-879E-F99C0640D0B5}" destId="{B410A613-4885-4EA0-A11E-A6F8187F87B2}" srcOrd="0" destOrd="0" presId="urn:microsoft.com/office/officeart/2005/8/layout/vList2"/>
    <dgm:cxn modelId="{1330595C-22FD-4540-912D-6748D04EF9FA}" type="presParOf" srcId="{13870CA0-BDFA-48D6-879E-F99C0640D0B5}" destId="{9055A303-B54F-4D51-ACB4-57CAE1ED1FC1}" srcOrd="1" destOrd="0" presId="urn:microsoft.com/office/officeart/2005/8/layout/vList2"/>
    <dgm:cxn modelId="{EDED3217-7E58-4A55-866E-1A853ECD19E0}" type="presParOf" srcId="{13870CA0-BDFA-48D6-879E-F99C0640D0B5}" destId="{EB8E3B99-69D8-4D00-B331-7C4A931C4EF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DF7A260-E00F-4DAF-BA6D-D85E47F972B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AFF495AB-6A04-4F23-AF86-409793FCFB4A}">
      <dgm:prSet/>
      <dgm:spPr>
        <a:solidFill>
          <a:srgbClr val="002060"/>
        </a:solidFill>
      </dgm:spPr>
      <dgm:t>
        <a:bodyPr/>
        <a:lstStyle/>
        <a:p>
          <a:pPr algn="ctr" rtl="0"/>
          <a:r>
            <a:rPr lang="es-CO" dirty="0" smtClean="0"/>
            <a:t>Cuando hubo destruido todas aquellas leyes y todas las buenas instrucciones que pudo, entonces dio orden, a fin de llevar mejor a cabo sus designios de enajenar a Alma Humana de su Rey Shaddai, (Dios), de que establecieran sus propios vanos edictos, estatutos y mandamientos en todos los lugares que daban libertad a la concupiscencia de la carne, a la concupiscencia de los ojos y a la soberbia de la vida, cosas que no son de Shaddai, sino del mundo» </a:t>
          </a:r>
          <a:r>
            <a:rPr lang="es-CO" u="sng" dirty="0" smtClean="0"/>
            <a:t>(1 Juan 2:16). </a:t>
          </a:r>
          <a:endParaRPr lang="es-CO" dirty="0"/>
        </a:p>
      </dgm:t>
    </dgm:pt>
    <dgm:pt modelId="{2504585E-D8F1-4351-83E1-191827E62A73}" type="parTrans" cxnId="{5B2A60C9-B0CA-4733-84ED-073010F19E6B}">
      <dgm:prSet/>
      <dgm:spPr/>
      <dgm:t>
        <a:bodyPr/>
        <a:lstStyle/>
        <a:p>
          <a:endParaRPr lang="es-CO"/>
        </a:p>
      </dgm:t>
    </dgm:pt>
    <dgm:pt modelId="{78B08849-033F-4E73-9D11-363FB1B59703}" type="sibTrans" cxnId="{5B2A60C9-B0CA-4733-84ED-073010F19E6B}">
      <dgm:prSet/>
      <dgm:spPr/>
      <dgm:t>
        <a:bodyPr/>
        <a:lstStyle/>
        <a:p>
          <a:endParaRPr lang="es-CO"/>
        </a:p>
      </dgm:t>
    </dgm:pt>
    <dgm:pt modelId="{7DC8D18B-721F-4C92-8EFA-933C343A117A}" type="pres">
      <dgm:prSet presAssocID="{1DF7A260-E00F-4DAF-BA6D-D85E47F972BA}" presName="linear" presStyleCnt="0">
        <dgm:presLayoutVars>
          <dgm:animLvl val="lvl"/>
          <dgm:resizeHandles val="exact"/>
        </dgm:presLayoutVars>
      </dgm:prSet>
      <dgm:spPr/>
      <dgm:t>
        <a:bodyPr/>
        <a:lstStyle/>
        <a:p>
          <a:endParaRPr lang="es-CO"/>
        </a:p>
      </dgm:t>
    </dgm:pt>
    <dgm:pt modelId="{D25377DE-0A8E-40FC-9A0E-7FAC783468A1}" type="pres">
      <dgm:prSet presAssocID="{AFF495AB-6A04-4F23-AF86-409793FCFB4A}" presName="parentText" presStyleLbl="node1" presStyleIdx="0" presStyleCnt="1">
        <dgm:presLayoutVars>
          <dgm:chMax val="0"/>
          <dgm:bulletEnabled val="1"/>
        </dgm:presLayoutVars>
      </dgm:prSet>
      <dgm:spPr/>
      <dgm:t>
        <a:bodyPr/>
        <a:lstStyle/>
        <a:p>
          <a:endParaRPr lang="es-CO"/>
        </a:p>
      </dgm:t>
    </dgm:pt>
  </dgm:ptLst>
  <dgm:cxnLst>
    <dgm:cxn modelId="{288405A8-7D02-4D83-B913-7B8C346DAD63}" type="presOf" srcId="{AFF495AB-6A04-4F23-AF86-409793FCFB4A}" destId="{D25377DE-0A8E-40FC-9A0E-7FAC783468A1}" srcOrd="0" destOrd="0" presId="urn:microsoft.com/office/officeart/2005/8/layout/vList2"/>
    <dgm:cxn modelId="{5B2A60C9-B0CA-4733-84ED-073010F19E6B}" srcId="{1DF7A260-E00F-4DAF-BA6D-D85E47F972BA}" destId="{AFF495AB-6A04-4F23-AF86-409793FCFB4A}" srcOrd="0" destOrd="0" parTransId="{2504585E-D8F1-4351-83E1-191827E62A73}" sibTransId="{78B08849-033F-4E73-9D11-363FB1B59703}"/>
    <dgm:cxn modelId="{AB532AAB-FF39-42FE-8F3D-85F6E66254FE}" type="presOf" srcId="{1DF7A260-E00F-4DAF-BA6D-D85E47F972BA}" destId="{7DC8D18B-721F-4C92-8EFA-933C343A117A}" srcOrd="0" destOrd="0" presId="urn:microsoft.com/office/officeart/2005/8/layout/vList2"/>
    <dgm:cxn modelId="{EAD00780-4841-4EF8-A4A9-B7611C9D939A}" type="presParOf" srcId="{7DC8D18B-721F-4C92-8EFA-933C343A117A}" destId="{D25377DE-0A8E-40FC-9A0E-7FAC783468A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70232CE-0824-402F-A056-604FB72BF05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1095064D-4949-421C-8793-E7C7862ABE9D}">
      <dgm:prSet/>
      <dgm:spPr>
        <a:solidFill>
          <a:srgbClr val="002060"/>
        </a:solidFill>
      </dgm:spPr>
      <dgm:t>
        <a:bodyPr/>
        <a:lstStyle/>
        <a:p>
          <a:pPr rtl="0"/>
          <a:r>
            <a:rPr lang="es-CO" dirty="0" smtClean="0"/>
            <a:t>«Él alentó, propició e impulsó la lascivia y todo tipo de impiedad. Sí, y mucho más hizo Diablo para alentar a la maldad en la ciudad de Alma Humana; les prometió paz, contento, gozo y gloria en el cumplimiento de sus mandamientos, y que nunca serían llamados a rendir cuentas por no hacer lo contrario.»</a:t>
          </a:r>
          <a:endParaRPr lang="es-CO" dirty="0"/>
        </a:p>
      </dgm:t>
    </dgm:pt>
    <dgm:pt modelId="{366F857E-CD5D-4ACE-9166-324BD6E6870B}" type="parTrans" cxnId="{C5CAC553-3C8C-4B1B-88F3-7386272F95AE}">
      <dgm:prSet/>
      <dgm:spPr/>
      <dgm:t>
        <a:bodyPr/>
        <a:lstStyle/>
        <a:p>
          <a:endParaRPr lang="es-CO"/>
        </a:p>
      </dgm:t>
    </dgm:pt>
    <dgm:pt modelId="{47DF598E-A92C-4498-BAAE-AE1D7BDD1CC7}" type="sibTrans" cxnId="{C5CAC553-3C8C-4B1B-88F3-7386272F95AE}">
      <dgm:prSet/>
      <dgm:spPr/>
      <dgm:t>
        <a:bodyPr/>
        <a:lstStyle/>
        <a:p>
          <a:endParaRPr lang="es-CO"/>
        </a:p>
      </dgm:t>
    </dgm:pt>
    <dgm:pt modelId="{2FA873EF-9811-4104-B209-B8CB64CAA1A9}">
      <dgm:prSet/>
      <dgm:spPr/>
      <dgm:t>
        <a:bodyPr/>
        <a:lstStyle/>
        <a:p>
          <a:pPr rtl="0"/>
          <a:r>
            <a:rPr lang="es-CO" dirty="0" smtClean="0"/>
            <a:t>El mismo trabajo que Satanás hizo en el cielo con los ángeles, es el trabajo que hace ahora en la tierra:</a:t>
          </a:r>
          <a:endParaRPr lang="es-CO" dirty="0"/>
        </a:p>
      </dgm:t>
    </dgm:pt>
    <dgm:pt modelId="{CB8D4D30-C9C3-4870-9308-7722E2E6D6B2}" type="parTrans" cxnId="{84FA1E6A-0BB3-4286-B217-19DAFACEF778}">
      <dgm:prSet/>
      <dgm:spPr/>
      <dgm:t>
        <a:bodyPr/>
        <a:lstStyle/>
        <a:p>
          <a:endParaRPr lang="es-CO"/>
        </a:p>
      </dgm:t>
    </dgm:pt>
    <dgm:pt modelId="{16361825-FAEA-4FEE-AF92-1A4B16DE7A55}" type="sibTrans" cxnId="{84FA1E6A-0BB3-4286-B217-19DAFACEF778}">
      <dgm:prSet/>
      <dgm:spPr/>
      <dgm:t>
        <a:bodyPr/>
        <a:lstStyle/>
        <a:p>
          <a:endParaRPr lang="es-CO"/>
        </a:p>
      </dgm:t>
    </dgm:pt>
    <dgm:pt modelId="{6E1B15B8-2B2D-428B-9245-C1B7DB4741F1}">
      <dgm:prSet/>
      <dgm:spPr>
        <a:solidFill>
          <a:srgbClr val="C00000"/>
        </a:solidFill>
      </dgm:spPr>
      <dgm:t>
        <a:bodyPr/>
        <a:lstStyle/>
        <a:p>
          <a:pPr rtl="0"/>
          <a:r>
            <a:rPr lang="es-CO" b="1" u="sng" dirty="0" smtClean="0"/>
            <a:t>PP 15.1</a:t>
          </a:r>
          <a:r>
            <a:rPr lang="es-CO" b="1" u="none" dirty="0" smtClean="0"/>
            <a:t>. </a:t>
          </a:r>
          <a:r>
            <a:rPr lang="es-CO" dirty="0" smtClean="0"/>
            <a:t>“Abandonando su lugar en la inmediata presencia del Padre, Lucifer salió a difundir el espíritu de descontento entre los ángeles. Trabajó con misteriosa reserva, y por algún tiempo ocultó sus verdaderos propósitos bajo una aparente reverencia hacia Dios.</a:t>
          </a:r>
          <a:endParaRPr lang="es-CO" dirty="0"/>
        </a:p>
      </dgm:t>
    </dgm:pt>
    <dgm:pt modelId="{25851405-85F1-4EA9-9F66-21F3FC21404A}" type="parTrans" cxnId="{5B5FC431-2F36-46C4-82DF-21DE11002B60}">
      <dgm:prSet/>
      <dgm:spPr/>
      <dgm:t>
        <a:bodyPr/>
        <a:lstStyle/>
        <a:p>
          <a:endParaRPr lang="es-CO"/>
        </a:p>
      </dgm:t>
    </dgm:pt>
    <dgm:pt modelId="{83E7594F-5889-4FBA-ADC1-8DF234AE4AE1}" type="sibTrans" cxnId="{5B5FC431-2F36-46C4-82DF-21DE11002B60}">
      <dgm:prSet/>
      <dgm:spPr/>
      <dgm:t>
        <a:bodyPr/>
        <a:lstStyle/>
        <a:p>
          <a:endParaRPr lang="es-CO"/>
        </a:p>
      </dgm:t>
    </dgm:pt>
    <dgm:pt modelId="{C0505B56-029E-49A2-A77C-5637DDF99782}" type="pres">
      <dgm:prSet presAssocID="{470232CE-0824-402F-A056-604FB72BF051}" presName="linear" presStyleCnt="0">
        <dgm:presLayoutVars>
          <dgm:animLvl val="lvl"/>
          <dgm:resizeHandles val="exact"/>
        </dgm:presLayoutVars>
      </dgm:prSet>
      <dgm:spPr/>
      <dgm:t>
        <a:bodyPr/>
        <a:lstStyle/>
        <a:p>
          <a:endParaRPr lang="es-CO"/>
        </a:p>
      </dgm:t>
    </dgm:pt>
    <dgm:pt modelId="{C89C1C07-5F57-416A-9295-C5841C219A57}" type="pres">
      <dgm:prSet presAssocID="{1095064D-4949-421C-8793-E7C7862ABE9D}" presName="parentText" presStyleLbl="node1" presStyleIdx="0" presStyleCnt="2">
        <dgm:presLayoutVars>
          <dgm:chMax val="0"/>
          <dgm:bulletEnabled val="1"/>
        </dgm:presLayoutVars>
      </dgm:prSet>
      <dgm:spPr/>
      <dgm:t>
        <a:bodyPr/>
        <a:lstStyle/>
        <a:p>
          <a:endParaRPr lang="es-CO"/>
        </a:p>
      </dgm:t>
    </dgm:pt>
    <dgm:pt modelId="{1A4C8591-78C1-456A-98AD-3A902A2568F7}" type="pres">
      <dgm:prSet presAssocID="{1095064D-4949-421C-8793-E7C7862ABE9D}" presName="childText" presStyleLbl="revTx" presStyleIdx="0" presStyleCnt="1">
        <dgm:presLayoutVars>
          <dgm:bulletEnabled val="1"/>
        </dgm:presLayoutVars>
      </dgm:prSet>
      <dgm:spPr/>
      <dgm:t>
        <a:bodyPr/>
        <a:lstStyle/>
        <a:p>
          <a:endParaRPr lang="es-CO"/>
        </a:p>
      </dgm:t>
    </dgm:pt>
    <dgm:pt modelId="{7BB757CB-FA04-42EA-979B-0A6C6BD2DB5A}" type="pres">
      <dgm:prSet presAssocID="{6E1B15B8-2B2D-428B-9245-C1B7DB4741F1}" presName="parentText" presStyleLbl="node1" presStyleIdx="1" presStyleCnt="2">
        <dgm:presLayoutVars>
          <dgm:chMax val="0"/>
          <dgm:bulletEnabled val="1"/>
        </dgm:presLayoutVars>
      </dgm:prSet>
      <dgm:spPr/>
      <dgm:t>
        <a:bodyPr/>
        <a:lstStyle/>
        <a:p>
          <a:endParaRPr lang="es-CO"/>
        </a:p>
      </dgm:t>
    </dgm:pt>
  </dgm:ptLst>
  <dgm:cxnLst>
    <dgm:cxn modelId="{5A00A6BF-7387-4813-B0AB-8D68CE776D6A}" type="presOf" srcId="{1095064D-4949-421C-8793-E7C7862ABE9D}" destId="{C89C1C07-5F57-416A-9295-C5841C219A57}" srcOrd="0" destOrd="0" presId="urn:microsoft.com/office/officeart/2005/8/layout/vList2"/>
    <dgm:cxn modelId="{5B5FC431-2F36-46C4-82DF-21DE11002B60}" srcId="{470232CE-0824-402F-A056-604FB72BF051}" destId="{6E1B15B8-2B2D-428B-9245-C1B7DB4741F1}" srcOrd="1" destOrd="0" parTransId="{25851405-85F1-4EA9-9F66-21F3FC21404A}" sibTransId="{83E7594F-5889-4FBA-ADC1-8DF234AE4AE1}"/>
    <dgm:cxn modelId="{BE5A2268-002D-411B-8B91-662D9240000B}" type="presOf" srcId="{2FA873EF-9811-4104-B209-B8CB64CAA1A9}" destId="{1A4C8591-78C1-456A-98AD-3A902A2568F7}" srcOrd="0" destOrd="0" presId="urn:microsoft.com/office/officeart/2005/8/layout/vList2"/>
    <dgm:cxn modelId="{C5CAC553-3C8C-4B1B-88F3-7386272F95AE}" srcId="{470232CE-0824-402F-A056-604FB72BF051}" destId="{1095064D-4949-421C-8793-E7C7862ABE9D}" srcOrd="0" destOrd="0" parTransId="{366F857E-CD5D-4ACE-9166-324BD6E6870B}" sibTransId="{47DF598E-A92C-4498-BAAE-AE1D7BDD1CC7}"/>
    <dgm:cxn modelId="{D77E4046-3A49-447B-A426-C4AFC97114EE}" type="presOf" srcId="{470232CE-0824-402F-A056-604FB72BF051}" destId="{C0505B56-029E-49A2-A77C-5637DDF99782}" srcOrd="0" destOrd="0" presId="urn:microsoft.com/office/officeart/2005/8/layout/vList2"/>
    <dgm:cxn modelId="{84FA1E6A-0BB3-4286-B217-19DAFACEF778}" srcId="{1095064D-4949-421C-8793-E7C7862ABE9D}" destId="{2FA873EF-9811-4104-B209-B8CB64CAA1A9}" srcOrd="0" destOrd="0" parTransId="{CB8D4D30-C9C3-4870-9308-7722E2E6D6B2}" sibTransId="{16361825-FAEA-4FEE-AF92-1A4B16DE7A55}"/>
    <dgm:cxn modelId="{A7ACB9E1-F7A8-4CBD-B848-EF6683F0A31A}" type="presOf" srcId="{6E1B15B8-2B2D-428B-9245-C1B7DB4741F1}" destId="{7BB757CB-FA04-42EA-979B-0A6C6BD2DB5A}" srcOrd="0" destOrd="0" presId="urn:microsoft.com/office/officeart/2005/8/layout/vList2"/>
    <dgm:cxn modelId="{3C4EBDCE-64A4-4BFB-9372-8D447702D670}" type="presParOf" srcId="{C0505B56-029E-49A2-A77C-5637DDF99782}" destId="{C89C1C07-5F57-416A-9295-C5841C219A57}" srcOrd="0" destOrd="0" presId="urn:microsoft.com/office/officeart/2005/8/layout/vList2"/>
    <dgm:cxn modelId="{51C54829-58C4-48D1-B72E-448C9339C83A}" type="presParOf" srcId="{C0505B56-029E-49A2-A77C-5637DDF99782}" destId="{1A4C8591-78C1-456A-98AD-3A902A2568F7}" srcOrd="1" destOrd="0" presId="urn:microsoft.com/office/officeart/2005/8/layout/vList2"/>
    <dgm:cxn modelId="{2BF0D01A-6F7B-4B78-A09F-A9A8067F9A58}" type="presParOf" srcId="{C0505B56-029E-49A2-A77C-5637DDF99782}" destId="{7BB757CB-FA04-42EA-979B-0A6C6BD2DB5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2043DD4-BB23-4496-A163-73AF17C5830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765B4E31-5E93-4204-98C5-F4653CB80AA2}">
      <dgm:prSet/>
      <dgm:spPr>
        <a:solidFill>
          <a:schemeClr val="accent2">
            <a:lumMod val="60000"/>
            <a:lumOff val="40000"/>
          </a:schemeClr>
        </a:solidFill>
      </dgm:spPr>
      <dgm:t>
        <a:bodyPr/>
        <a:lstStyle/>
        <a:p>
          <a:pPr rtl="0"/>
          <a:r>
            <a:rPr lang="es-CO" b="1" dirty="0" smtClean="0">
              <a:solidFill>
                <a:srgbClr val="002060"/>
              </a:solidFill>
            </a:rPr>
            <a:t>Comenzó insinuando dudas acerca de las leyes que gobernaban a los seres celestiales, sugiriendo que aunque las leyes fueran necesarias para los habitantes de los mundos, los ángeles, siendo más elevados, no necesitaban semejantes restricciones, porque su propia sabiduría bastaba para guiarlos. </a:t>
          </a:r>
          <a:endParaRPr lang="es-CO" b="1" dirty="0">
            <a:solidFill>
              <a:srgbClr val="002060"/>
            </a:solidFill>
          </a:endParaRPr>
        </a:p>
      </dgm:t>
    </dgm:pt>
    <dgm:pt modelId="{372B424F-9C54-4475-95AB-A7315E4A9CC9}" type="parTrans" cxnId="{608CD22F-DD56-4303-85F0-A30292F5F9A1}">
      <dgm:prSet/>
      <dgm:spPr/>
      <dgm:t>
        <a:bodyPr/>
        <a:lstStyle/>
        <a:p>
          <a:endParaRPr lang="es-CO"/>
        </a:p>
      </dgm:t>
    </dgm:pt>
    <dgm:pt modelId="{B422836F-DDE1-469D-A8FC-532B8E5767B2}" type="sibTrans" cxnId="{608CD22F-DD56-4303-85F0-A30292F5F9A1}">
      <dgm:prSet/>
      <dgm:spPr/>
      <dgm:t>
        <a:bodyPr/>
        <a:lstStyle/>
        <a:p>
          <a:endParaRPr lang="es-CO"/>
        </a:p>
      </dgm:t>
    </dgm:pt>
    <dgm:pt modelId="{6C85D9FD-CCFD-4B05-9DCB-7501E9D8DE25}">
      <dgm:prSet/>
      <dgm:spPr/>
      <dgm:t>
        <a:bodyPr/>
        <a:lstStyle/>
        <a:p>
          <a:pPr rtl="0"/>
          <a:r>
            <a:rPr lang="es-CO" dirty="0" smtClean="0"/>
            <a:t>Ellos no eran seres que pudieran acarrear deshonra a Dios; todos sus pensamientos eran santos; y errar era tan imposible para ellos como para el mismo Dios.”</a:t>
          </a:r>
          <a:endParaRPr lang="es-CO" dirty="0"/>
        </a:p>
      </dgm:t>
    </dgm:pt>
    <dgm:pt modelId="{9A826F6E-4ED4-4477-9FAF-47D107BA633E}" type="parTrans" cxnId="{E8A6DC8B-B4DC-4BDB-A1A5-0AF7A6DFEFB9}">
      <dgm:prSet/>
      <dgm:spPr/>
      <dgm:t>
        <a:bodyPr/>
        <a:lstStyle/>
        <a:p>
          <a:endParaRPr lang="es-CO"/>
        </a:p>
      </dgm:t>
    </dgm:pt>
    <dgm:pt modelId="{6D0EBBBD-6B3A-4997-B422-46F46F245E9C}" type="sibTrans" cxnId="{E8A6DC8B-B4DC-4BDB-A1A5-0AF7A6DFEFB9}">
      <dgm:prSet/>
      <dgm:spPr/>
      <dgm:t>
        <a:bodyPr/>
        <a:lstStyle/>
        <a:p>
          <a:endParaRPr lang="es-CO"/>
        </a:p>
      </dgm:t>
    </dgm:pt>
    <dgm:pt modelId="{CA6B9CBA-5326-44A4-A476-AFAE23282214}">
      <dgm:prSet custT="1"/>
      <dgm:spPr>
        <a:solidFill>
          <a:schemeClr val="accent2">
            <a:lumMod val="60000"/>
            <a:lumOff val="40000"/>
          </a:schemeClr>
        </a:solidFill>
      </dgm:spPr>
      <dgm:t>
        <a:bodyPr/>
        <a:lstStyle/>
        <a:p>
          <a:pPr rtl="0"/>
          <a:r>
            <a:rPr lang="es-CO" sz="2800" b="1" dirty="0" smtClean="0">
              <a:solidFill>
                <a:srgbClr val="002060"/>
              </a:solidFill>
            </a:rPr>
            <a:t>Ante toda esta evidencia, será que la siguiente declaración de Ellen G. White es fanática o exagerada?</a:t>
          </a:r>
          <a:endParaRPr lang="es-CO" sz="2800" b="1" dirty="0">
            <a:solidFill>
              <a:srgbClr val="002060"/>
            </a:solidFill>
          </a:endParaRPr>
        </a:p>
      </dgm:t>
    </dgm:pt>
    <dgm:pt modelId="{7DE6FADA-75B3-430C-8CD2-277C80AA5312}" type="parTrans" cxnId="{73C00E48-8351-4EE3-A469-9A6E1AC9AD0B}">
      <dgm:prSet/>
      <dgm:spPr/>
      <dgm:t>
        <a:bodyPr/>
        <a:lstStyle/>
        <a:p>
          <a:endParaRPr lang="es-CO"/>
        </a:p>
      </dgm:t>
    </dgm:pt>
    <dgm:pt modelId="{BF5FED45-F9FB-48E3-ACD0-D718DE1C4812}" type="sibTrans" cxnId="{73C00E48-8351-4EE3-A469-9A6E1AC9AD0B}">
      <dgm:prSet/>
      <dgm:spPr/>
      <dgm:t>
        <a:bodyPr/>
        <a:lstStyle/>
        <a:p>
          <a:endParaRPr lang="es-CO"/>
        </a:p>
      </dgm:t>
    </dgm:pt>
    <dgm:pt modelId="{E05A4500-9ECE-4238-9BEF-1C1389FDA406}" type="pres">
      <dgm:prSet presAssocID="{42043DD4-BB23-4496-A163-73AF17C58306}" presName="linear" presStyleCnt="0">
        <dgm:presLayoutVars>
          <dgm:animLvl val="lvl"/>
          <dgm:resizeHandles val="exact"/>
        </dgm:presLayoutVars>
      </dgm:prSet>
      <dgm:spPr/>
      <dgm:t>
        <a:bodyPr/>
        <a:lstStyle/>
        <a:p>
          <a:endParaRPr lang="es-CO"/>
        </a:p>
      </dgm:t>
    </dgm:pt>
    <dgm:pt modelId="{F1234E31-720E-4CCD-AF8B-F9A6B390B199}" type="pres">
      <dgm:prSet presAssocID="{765B4E31-5E93-4204-98C5-F4653CB80AA2}" presName="parentText" presStyleLbl="node1" presStyleIdx="0" presStyleCnt="2" custScaleY="141584" custLinFactNeighborX="126" custLinFactNeighborY="7401">
        <dgm:presLayoutVars>
          <dgm:chMax val="0"/>
          <dgm:bulletEnabled val="1"/>
        </dgm:presLayoutVars>
      </dgm:prSet>
      <dgm:spPr/>
      <dgm:t>
        <a:bodyPr/>
        <a:lstStyle/>
        <a:p>
          <a:endParaRPr lang="es-CO"/>
        </a:p>
      </dgm:t>
    </dgm:pt>
    <dgm:pt modelId="{7F2AD1ED-611A-4F59-8565-88B99C8ED01E}" type="pres">
      <dgm:prSet presAssocID="{765B4E31-5E93-4204-98C5-F4653CB80AA2}" presName="childText" presStyleLbl="revTx" presStyleIdx="0" presStyleCnt="1">
        <dgm:presLayoutVars>
          <dgm:bulletEnabled val="1"/>
        </dgm:presLayoutVars>
      </dgm:prSet>
      <dgm:spPr/>
      <dgm:t>
        <a:bodyPr/>
        <a:lstStyle/>
        <a:p>
          <a:endParaRPr lang="es-CO"/>
        </a:p>
      </dgm:t>
    </dgm:pt>
    <dgm:pt modelId="{751EBC58-01FD-4B15-A01B-9ACF0CAD9BB1}" type="pres">
      <dgm:prSet presAssocID="{CA6B9CBA-5326-44A4-A476-AFAE23282214}" presName="parentText" presStyleLbl="node1" presStyleIdx="1" presStyleCnt="2">
        <dgm:presLayoutVars>
          <dgm:chMax val="0"/>
          <dgm:bulletEnabled val="1"/>
        </dgm:presLayoutVars>
      </dgm:prSet>
      <dgm:spPr/>
      <dgm:t>
        <a:bodyPr/>
        <a:lstStyle/>
        <a:p>
          <a:endParaRPr lang="es-CO"/>
        </a:p>
      </dgm:t>
    </dgm:pt>
  </dgm:ptLst>
  <dgm:cxnLst>
    <dgm:cxn modelId="{E8A6DC8B-B4DC-4BDB-A1A5-0AF7A6DFEFB9}" srcId="{765B4E31-5E93-4204-98C5-F4653CB80AA2}" destId="{6C85D9FD-CCFD-4B05-9DCB-7501E9D8DE25}" srcOrd="0" destOrd="0" parTransId="{9A826F6E-4ED4-4477-9FAF-47D107BA633E}" sibTransId="{6D0EBBBD-6B3A-4997-B422-46F46F245E9C}"/>
    <dgm:cxn modelId="{B27AF6B1-D7CC-4A71-B087-5AF9FA948F9C}" type="presOf" srcId="{765B4E31-5E93-4204-98C5-F4653CB80AA2}" destId="{F1234E31-720E-4CCD-AF8B-F9A6B390B199}" srcOrd="0" destOrd="0" presId="urn:microsoft.com/office/officeart/2005/8/layout/vList2"/>
    <dgm:cxn modelId="{608CD22F-DD56-4303-85F0-A30292F5F9A1}" srcId="{42043DD4-BB23-4496-A163-73AF17C58306}" destId="{765B4E31-5E93-4204-98C5-F4653CB80AA2}" srcOrd="0" destOrd="0" parTransId="{372B424F-9C54-4475-95AB-A7315E4A9CC9}" sibTransId="{B422836F-DDE1-469D-A8FC-532B8E5767B2}"/>
    <dgm:cxn modelId="{26C8F90B-19D3-4472-8AD7-AD39CFEFB9DE}" type="presOf" srcId="{42043DD4-BB23-4496-A163-73AF17C58306}" destId="{E05A4500-9ECE-4238-9BEF-1C1389FDA406}" srcOrd="0" destOrd="0" presId="urn:microsoft.com/office/officeart/2005/8/layout/vList2"/>
    <dgm:cxn modelId="{57413DC1-3FD2-43F7-89F9-458159463C9E}" type="presOf" srcId="{CA6B9CBA-5326-44A4-A476-AFAE23282214}" destId="{751EBC58-01FD-4B15-A01B-9ACF0CAD9BB1}" srcOrd="0" destOrd="0" presId="urn:microsoft.com/office/officeart/2005/8/layout/vList2"/>
    <dgm:cxn modelId="{73C00E48-8351-4EE3-A469-9A6E1AC9AD0B}" srcId="{42043DD4-BB23-4496-A163-73AF17C58306}" destId="{CA6B9CBA-5326-44A4-A476-AFAE23282214}" srcOrd="1" destOrd="0" parTransId="{7DE6FADA-75B3-430C-8CD2-277C80AA5312}" sibTransId="{BF5FED45-F9FB-48E3-ACD0-D718DE1C4812}"/>
    <dgm:cxn modelId="{4C8CCEE8-E11C-4EC9-9353-979717E157BF}" type="presOf" srcId="{6C85D9FD-CCFD-4B05-9DCB-7501E9D8DE25}" destId="{7F2AD1ED-611A-4F59-8565-88B99C8ED01E}" srcOrd="0" destOrd="0" presId="urn:microsoft.com/office/officeart/2005/8/layout/vList2"/>
    <dgm:cxn modelId="{F6111919-5CDE-40ED-9C4D-A332793A2277}" type="presParOf" srcId="{E05A4500-9ECE-4238-9BEF-1C1389FDA406}" destId="{F1234E31-720E-4CCD-AF8B-F9A6B390B199}" srcOrd="0" destOrd="0" presId="urn:microsoft.com/office/officeart/2005/8/layout/vList2"/>
    <dgm:cxn modelId="{20F259A9-23B3-49D7-906F-1CE7783B0A64}" type="presParOf" srcId="{E05A4500-9ECE-4238-9BEF-1C1389FDA406}" destId="{7F2AD1ED-611A-4F59-8565-88B99C8ED01E}" srcOrd="1" destOrd="0" presId="urn:microsoft.com/office/officeart/2005/8/layout/vList2"/>
    <dgm:cxn modelId="{DA74C412-6953-45CE-922B-777D68B3FD21}" type="presParOf" srcId="{E05A4500-9ECE-4238-9BEF-1C1389FDA406}" destId="{751EBC58-01FD-4B15-A01B-9ACF0CAD9BB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BE5317B-E623-49AB-9DA4-E4E4905EA8C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A7D3DB05-78D4-4EFF-A419-601E96226F22}">
      <dgm:prSet/>
      <dgm:spPr>
        <a:solidFill>
          <a:srgbClr val="002060"/>
        </a:solidFill>
      </dgm:spPr>
      <dgm:t>
        <a:bodyPr/>
        <a:lstStyle/>
        <a:p>
          <a:pPr rtl="0"/>
          <a:r>
            <a:rPr lang="es-CO" b="1" u="sng" dirty="0" smtClean="0"/>
            <a:t>MJ pg. 202.1</a:t>
          </a:r>
          <a:r>
            <a:rPr lang="es-CO" dirty="0" smtClean="0"/>
            <a:t>. “Queridos jóvenes, </a:t>
          </a:r>
          <a:r>
            <a:rPr lang="es-CO" dirty="0" smtClean="0">
              <a:solidFill>
                <a:srgbClr val="FFFF00"/>
              </a:solidFill>
            </a:rPr>
            <a:t>dejen de leer revistas de cuentos. Aparten las novelas. </a:t>
          </a:r>
          <a:r>
            <a:rPr lang="es-CO" u="sng" dirty="0" smtClean="0">
              <a:solidFill>
                <a:srgbClr val="FFFF00"/>
              </a:solidFill>
            </a:rPr>
            <a:t>Haríamos bien en limpiar nuestras casas de todas las revistas que traen cuentos y de las publicaciones que contienen ilustraciones ridículas</a:t>
          </a:r>
          <a:r>
            <a:rPr lang="es-CO" dirty="0" smtClean="0">
              <a:solidFill>
                <a:srgbClr val="FFFF00"/>
              </a:solidFill>
            </a:rPr>
            <a:t>, </a:t>
          </a:r>
          <a:r>
            <a:rPr lang="es-CO" u="sng" dirty="0" smtClean="0">
              <a:solidFill>
                <a:srgbClr val="FFFF00"/>
              </a:solidFill>
            </a:rPr>
            <a:t>representaciones creadas por agentes satánicos.</a:t>
          </a:r>
          <a:endParaRPr lang="es-CO" u="sng" dirty="0">
            <a:solidFill>
              <a:srgbClr val="FFFF00"/>
            </a:solidFill>
          </a:endParaRPr>
        </a:p>
      </dgm:t>
    </dgm:pt>
    <dgm:pt modelId="{1A0A3161-1EB0-47FE-9710-37106B729369}" type="parTrans" cxnId="{8A2F8E5D-6BDE-44F2-BDC9-69B3CD034872}">
      <dgm:prSet/>
      <dgm:spPr/>
      <dgm:t>
        <a:bodyPr/>
        <a:lstStyle/>
        <a:p>
          <a:endParaRPr lang="es-CO"/>
        </a:p>
      </dgm:t>
    </dgm:pt>
    <dgm:pt modelId="{9595A02D-985C-4EF5-886F-A230A09BAF8C}" type="sibTrans" cxnId="{8A2F8E5D-6BDE-44F2-BDC9-69B3CD034872}">
      <dgm:prSet/>
      <dgm:spPr/>
      <dgm:t>
        <a:bodyPr/>
        <a:lstStyle/>
        <a:p>
          <a:endParaRPr lang="es-CO"/>
        </a:p>
      </dgm:t>
    </dgm:pt>
    <dgm:pt modelId="{A1B24978-4AF2-46C9-9504-4DB0B3B416FD}">
      <dgm:prSet/>
      <dgm:spPr>
        <a:solidFill>
          <a:srgbClr val="002060"/>
        </a:solidFill>
      </dgm:spPr>
      <dgm:t>
        <a:bodyPr/>
        <a:lstStyle/>
        <a:p>
          <a:pPr rtl="0"/>
          <a:r>
            <a:rPr lang="es-CO" dirty="0" smtClean="0">
              <a:solidFill>
                <a:srgbClr val="FFFF00"/>
              </a:solidFill>
            </a:rPr>
            <a:t>Los jóvenes no pueden permitirse el envenenar sus mentes con semejantes cosas. ‘¿Qué tiene que ver la paja con el trigo?’ </a:t>
          </a:r>
          <a:r>
            <a:rPr lang="es-CO" dirty="0" smtClean="0"/>
            <a:t>dice (</a:t>
          </a:r>
          <a:r>
            <a:rPr lang="es-CO" u="sng" dirty="0" smtClean="0"/>
            <a:t>Jeremías 23:28</a:t>
          </a:r>
          <a:r>
            <a:rPr lang="es-CO" u="none" dirty="0" smtClean="0"/>
            <a:t>). </a:t>
          </a:r>
          <a:r>
            <a:rPr lang="es-CO" dirty="0" smtClean="0">
              <a:solidFill>
                <a:srgbClr val="FFFF00"/>
              </a:solidFill>
            </a:rPr>
            <a:t>Que todos los que dicen ser seguidores de Cristo lean únicamente lo que es verdadero y de valor eterno.”</a:t>
          </a:r>
          <a:endParaRPr lang="es-CO" dirty="0">
            <a:solidFill>
              <a:srgbClr val="FFFF00"/>
            </a:solidFill>
          </a:endParaRPr>
        </a:p>
      </dgm:t>
    </dgm:pt>
    <dgm:pt modelId="{AFC520FC-E4B6-499E-841B-5DEDB2705B7F}" type="parTrans" cxnId="{D5DAC36E-2F7C-4430-A046-F3D500A6E2CA}">
      <dgm:prSet/>
      <dgm:spPr/>
      <dgm:t>
        <a:bodyPr/>
        <a:lstStyle/>
        <a:p>
          <a:endParaRPr lang="es-CO"/>
        </a:p>
      </dgm:t>
    </dgm:pt>
    <dgm:pt modelId="{BD3B0918-3DA8-4581-ABA0-3DF625326F0C}" type="sibTrans" cxnId="{D5DAC36E-2F7C-4430-A046-F3D500A6E2CA}">
      <dgm:prSet/>
      <dgm:spPr/>
      <dgm:t>
        <a:bodyPr/>
        <a:lstStyle/>
        <a:p>
          <a:endParaRPr lang="es-CO"/>
        </a:p>
      </dgm:t>
    </dgm:pt>
    <dgm:pt modelId="{39F2C594-4D73-4539-A4FD-38AE332D788C}" type="pres">
      <dgm:prSet presAssocID="{2BE5317B-E623-49AB-9DA4-E4E4905EA8C6}" presName="linear" presStyleCnt="0">
        <dgm:presLayoutVars>
          <dgm:animLvl val="lvl"/>
          <dgm:resizeHandles val="exact"/>
        </dgm:presLayoutVars>
      </dgm:prSet>
      <dgm:spPr/>
      <dgm:t>
        <a:bodyPr/>
        <a:lstStyle/>
        <a:p>
          <a:endParaRPr lang="es-CO"/>
        </a:p>
      </dgm:t>
    </dgm:pt>
    <dgm:pt modelId="{DDFD4BFF-BEB9-4FD5-B72B-C39C20F3D2D6}" type="pres">
      <dgm:prSet presAssocID="{A7D3DB05-78D4-4EFF-A419-601E96226F22}" presName="parentText" presStyleLbl="node1" presStyleIdx="0" presStyleCnt="2">
        <dgm:presLayoutVars>
          <dgm:chMax val="0"/>
          <dgm:bulletEnabled val="1"/>
        </dgm:presLayoutVars>
      </dgm:prSet>
      <dgm:spPr/>
      <dgm:t>
        <a:bodyPr/>
        <a:lstStyle/>
        <a:p>
          <a:endParaRPr lang="es-CO"/>
        </a:p>
      </dgm:t>
    </dgm:pt>
    <dgm:pt modelId="{F479F854-1C24-4576-B612-932F8ADCF4AB}" type="pres">
      <dgm:prSet presAssocID="{9595A02D-985C-4EF5-886F-A230A09BAF8C}" presName="spacer" presStyleCnt="0"/>
      <dgm:spPr/>
    </dgm:pt>
    <dgm:pt modelId="{70C7C41E-C671-4898-855F-72BAC827B6F5}" type="pres">
      <dgm:prSet presAssocID="{A1B24978-4AF2-46C9-9504-4DB0B3B416FD}" presName="parentText" presStyleLbl="node1" presStyleIdx="1" presStyleCnt="2">
        <dgm:presLayoutVars>
          <dgm:chMax val="0"/>
          <dgm:bulletEnabled val="1"/>
        </dgm:presLayoutVars>
      </dgm:prSet>
      <dgm:spPr/>
      <dgm:t>
        <a:bodyPr/>
        <a:lstStyle/>
        <a:p>
          <a:endParaRPr lang="es-CO"/>
        </a:p>
      </dgm:t>
    </dgm:pt>
  </dgm:ptLst>
  <dgm:cxnLst>
    <dgm:cxn modelId="{8A2F8E5D-6BDE-44F2-BDC9-69B3CD034872}" srcId="{2BE5317B-E623-49AB-9DA4-E4E4905EA8C6}" destId="{A7D3DB05-78D4-4EFF-A419-601E96226F22}" srcOrd="0" destOrd="0" parTransId="{1A0A3161-1EB0-47FE-9710-37106B729369}" sibTransId="{9595A02D-985C-4EF5-886F-A230A09BAF8C}"/>
    <dgm:cxn modelId="{D5DAC36E-2F7C-4430-A046-F3D500A6E2CA}" srcId="{2BE5317B-E623-49AB-9DA4-E4E4905EA8C6}" destId="{A1B24978-4AF2-46C9-9504-4DB0B3B416FD}" srcOrd="1" destOrd="0" parTransId="{AFC520FC-E4B6-499E-841B-5DEDB2705B7F}" sibTransId="{BD3B0918-3DA8-4581-ABA0-3DF625326F0C}"/>
    <dgm:cxn modelId="{3A7997FA-B326-4F56-A0D5-E9FE3C73A561}" type="presOf" srcId="{2BE5317B-E623-49AB-9DA4-E4E4905EA8C6}" destId="{39F2C594-4D73-4539-A4FD-38AE332D788C}" srcOrd="0" destOrd="0" presId="urn:microsoft.com/office/officeart/2005/8/layout/vList2"/>
    <dgm:cxn modelId="{03F41950-EB71-4CE3-8EC5-360138E2E83E}" type="presOf" srcId="{A1B24978-4AF2-46C9-9504-4DB0B3B416FD}" destId="{70C7C41E-C671-4898-855F-72BAC827B6F5}" srcOrd="0" destOrd="0" presId="urn:microsoft.com/office/officeart/2005/8/layout/vList2"/>
    <dgm:cxn modelId="{68E1BB76-9044-46F5-901B-63E4A0F266DE}" type="presOf" srcId="{A7D3DB05-78D4-4EFF-A419-601E96226F22}" destId="{DDFD4BFF-BEB9-4FD5-B72B-C39C20F3D2D6}" srcOrd="0" destOrd="0" presId="urn:microsoft.com/office/officeart/2005/8/layout/vList2"/>
    <dgm:cxn modelId="{166A540D-94FC-4013-90AD-851A801EDBB9}" type="presParOf" srcId="{39F2C594-4D73-4539-A4FD-38AE332D788C}" destId="{DDFD4BFF-BEB9-4FD5-B72B-C39C20F3D2D6}" srcOrd="0" destOrd="0" presId="urn:microsoft.com/office/officeart/2005/8/layout/vList2"/>
    <dgm:cxn modelId="{9A1AB0BA-B4D1-4B09-AF9D-56E070517B41}" type="presParOf" srcId="{39F2C594-4D73-4539-A4FD-38AE332D788C}" destId="{F479F854-1C24-4576-B612-932F8ADCF4AB}" srcOrd="1" destOrd="0" presId="urn:microsoft.com/office/officeart/2005/8/layout/vList2"/>
    <dgm:cxn modelId="{396721D5-526D-447E-BD97-ADB56A7236C7}" type="presParOf" srcId="{39F2C594-4D73-4539-A4FD-38AE332D788C}" destId="{70C7C41E-C671-4898-855F-72BAC827B6F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10A613-4885-4EA0-A11E-A6F8187F87B2}">
      <dsp:nvSpPr>
        <dsp:cNvPr id="0" name=""/>
        <dsp:cNvSpPr/>
      </dsp:nvSpPr>
      <dsp:spPr>
        <a:xfrm>
          <a:off x="0" y="68743"/>
          <a:ext cx="8229600" cy="29858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rtl="0">
            <a:lnSpc>
              <a:spcPct val="90000"/>
            </a:lnSpc>
            <a:spcBef>
              <a:spcPct val="0"/>
            </a:spcBef>
            <a:spcAft>
              <a:spcPct val="35000"/>
            </a:spcAft>
          </a:pPr>
          <a:r>
            <a:rPr lang="es-CO" sz="2900" kern="1200" dirty="0" smtClean="0"/>
            <a:t>Juan Bunyán escribió acertadamente, en </a:t>
          </a:r>
          <a:r>
            <a:rPr lang="es-CO" sz="2900" b="1" u="sng" kern="1200" dirty="0" smtClean="0"/>
            <a:t>La Guerra Santa, pg. 32</a:t>
          </a:r>
          <a:r>
            <a:rPr lang="es-CO" sz="2900" kern="1200" dirty="0" smtClean="0"/>
            <a:t>. «</a:t>
          </a:r>
          <a:r>
            <a:rPr lang="es-CO" sz="2900" kern="1200" dirty="0" smtClean="0">
              <a:latin typeface="Agency FB" pitchFamily="34" charset="0"/>
            </a:rPr>
            <a:t>Además, Diablo destruyó todos los restos de las leyes y de los estatutos de Shaddai (Dios), que se pudieron encontrar en la ciudad de Alma Humana, las que contenían las doctrinas morales, con todos los documentos civiles y naturales. También trató de extinguir la sobriedad</a:t>
          </a:r>
          <a:r>
            <a:rPr lang="es-CO" sz="2900" kern="1200" dirty="0" smtClean="0"/>
            <a:t>. </a:t>
          </a:r>
          <a:endParaRPr lang="es-CO" sz="2900" kern="1200" dirty="0"/>
        </a:p>
      </dsp:txBody>
      <dsp:txXfrm>
        <a:off x="145757" y="214500"/>
        <a:ext cx="7938086" cy="2694326"/>
      </dsp:txXfrm>
    </dsp:sp>
    <dsp:sp modelId="{EB8E3B99-69D8-4D00-B331-7C4A931C4EFC}">
      <dsp:nvSpPr>
        <dsp:cNvPr id="0" name=""/>
        <dsp:cNvSpPr/>
      </dsp:nvSpPr>
      <dsp:spPr>
        <a:xfrm>
          <a:off x="0" y="3138103"/>
          <a:ext cx="8229600" cy="298584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es-CO" sz="3200" kern="1200" dirty="0" smtClean="0">
              <a:latin typeface="Agency FB" pitchFamily="34" charset="0"/>
            </a:rPr>
            <a:t>En resumen, no quedó nada de los restos de bien en Alma Humana que él y Recia-Voluntad no trataran de destruir, porque su designio era transformar Alma Humana en un bruto, y hacer de ella como la puerca sensual, por mano del Sr. No-Verdad.</a:t>
          </a:r>
          <a:endParaRPr lang="es-CO" sz="2900" kern="1200" dirty="0"/>
        </a:p>
      </dsp:txBody>
      <dsp:txXfrm>
        <a:off x="145757" y="3283860"/>
        <a:ext cx="7938086" cy="26943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5377DE-0A8E-40FC-9A0E-7FAC783468A1}">
      <dsp:nvSpPr>
        <dsp:cNvPr id="0" name=""/>
        <dsp:cNvSpPr/>
      </dsp:nvSpPr>
      <dsp:spPr>
        <a:xfrm>
          <a:off x="0" y="14937"/>
          <a:ext cx="8229600" cy="54756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es-CO" sz="3000" kern="1200" dirty="0" smtClean="0"/>
            <a:t>Cuando hubo destruido todas aquellas leyes y todas las buenas instrucciones que pudo, entonces dio orden, a fin de llevar mejor a cabo sus designios de enajenar a Alma Humana de su Rey Shaddai, (Dios), de que establecieran sus propios vanos edictos, estatutos y mandamientos en todos los lugares que daban libertad a la concupiscencia de la carne, a la concupiscencia de los ojos y a la soberbia de la vida, cosas que no son de Shaddai, sino del mundo» </a:t>
          </a:r>
          <a:r>
            <a:rPr lang="es-CO" sz="3000" u="sng" kern="1200" dirty="0" smtClean="0"/>
            <a:t>(1 Juan 2:16). </a:t>
          </a:r>
          <a:endParaRPr lang="es-CO" sz="3000" kern="1200" dirty="0"/>
        </a:p>
      </dsp:txBody>
      <dsp:txXfrm>
        <a:off x="267297" y="282234"/>
        <a:ext cx="7695006" cy="49410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9C1C07-5F57-416A-9295-C5841C219A57}">
      <dsp:nvSpPr>
        <dsp:cNvPr id="0" name=""/>
        <dsp:cNvSpPr/>
      </dsp:nvSpPr>
      <dsp:spPr>
        <a:xfrm>
          <a:off x="0" y="31183"/>
          <a:ext cx="8229600" cy="26769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s-CO" sz="2600" kern="1200" dirty="0" smtClean="0"/>
            <a:t>«Él alentó, propició e impulsó la lascivia y todo tipo de impiedad. Sí, y mucho más hizo Diablo para alentar a la maldad en la ciudad de Alma Humana; les prometió paz, contento, gozo y gloria en el cumplimiento de sus mandamientos, y que nunca serían llamados a rendir cuentas por no hacer lo contrario.»</a:t>
          </a:r>
          <a:endParaRPr lang="es-CO" sz="2600" kern="1200" dirty="0"/>
        </a:p>
      </dsp:txBody>
      <dsp:txXfrm>
        <a:off x="130678" y="161861"/>
        <a:ext cx="7968244" cy="2415604"/>
      </dsp:txXfrm>
    </dsp:sp>
    <dsp:sp modelId="{1A4C8591-78C1-456A-98AD-3A902A2568F7}">
      <dsp:nvSpPr>
        <dsp:cNvPr id="0" name=""/>
        <dsp:cNvSpPr/>
      </dsp:nvSpPr>
      <dsp:spPr>
        <a:xfrm>
          <a:off x="0" y="2708143"/>
          <a:ext cx="8229600" cy="63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3020" rIns="184912" bIns="33020" numCol="1" spcCol="1270" anchor="t" anchorCtr="0">
          <a:noAutofit/>
        </a:bodyPr>
        <a:lstStyle/>
        <a:p>
          <a:pPr marL="228600" lvl="1" indent="-228600" algn="l" defTabSz="889000" rtl="0">
            <a:lnSpc>
              <a:spcPct val="90000"/>
            </a:lnSpc>
            <a:spcBef>
              <a:spcPct val="0"/>
            </a:spcBef>
            <a:spcAft>
              <a:spcPct val="20000"/>
            </a:spcAft>
            <a:buChar char="••"/>
          </a:pPr>
          <a:r>
            <a:rPr lang="es-CO" sz="2000" kern="1200" dirty="0" smtClean="0"/>
            <a:t>El mismo trabajo que Satanás hizo en el cielo con los ángeles, es el trabajo que hace ahora en la tierra:</a:t>
          </a:r>
          <a:endParaRPr lang="es-CO" sz="2000" kern="1200" dirty="0"/>
        </a:p>
      </dsp:txBody>
      <dsp:txXfrm>
        <a:off x="0" y="2708143"/>
        <a:ext cx="8229600" cy="632385"/>
      </dsp:txXfrm>
    </dsp:sp>
    <dsp:sp modelId="{7BB757CB-FA04-42EA-979B-0A6C6BD2DB5A}">
      <dsp:nvSpPr>
        <dsp:cNvPr id="0" name=""/>
        <dsp:cNvSpPr/>
      </dsp:nvSpPr>
      <dsp:spPr>
        <a:xfrm>
          <a:off x="0" y="3340528"/>
          <a:ext cx="8229600" cy="2676960"/>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s-CO" sz="2600" b="1" u="sng" kern="1200" dirty="0" smtClean="0"/>
            <a:t>PP 15.1</a:t>
          </a:r>
          <a:r>
            <a:rPr lang="es-CO" sz="2600" b="1" u="none" kern="1200" dirty="0" smtClean="0"/>
            <a:t>. </a:t>
          </a:r>
          <a:r>
            <a:rPr lang="es-CO" sz="2600" kern="1200" dirty="0" smtClean="0"/>
            <a:t>“Abandonando su lugar en la inmediata presencia del Padre, Lucifer salió a difundir el espíritu de descontento entre los ángeles. Trabajó con misteriosa reserva, y por algún tiempo ocultó sus verdaderos propósitos bajo una aparente reverencia hacia Dios.</a:t>
          </a:r>
          <a:endParaRPr lang="es-CO" sz="2600" kern="1200" dirty="0"/>
        </a:p>
      </dsp:txBody>
      <dsp:txXfrm>
        <a:off x="130678" y="3471206"/>
        <a:ext cx="7968244" cy="241560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234E31-720E-4CCD-AF8B-F9A6B390B199}">
      <dsp:nvSpPr>
        <dsp:cNvPr id="0" name=""/>
        <dsp:cNvSpPr/>
      </dsp:nvSpPr>
      <dsp:spPr>
        <a:xfrm>
          <a:off x="0" y="264032"/>
          <a:ext cx="8229600" cy="2819418"/>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b="1" kern="1200" dirty="0" smtClean="0">
              <a:solidFill>
                <a:srgbClr val="002060"/>
              </a:solidFill>
            </a:rPr>
            <a:t>Comenzó insinuando dudas acerca de las leyes que gobernaban a los seres celestiales, sugiriendo que aunque las leyes fueran necesarias para los habitantes de los mundos, los ángeles, siendo más elevados, no necesitaban semejantes restricciones, porque su propia sabiduría bastaba para guiarlos. </a:t>
          </a:r>
          <a:endParaRPr lang="es-CO" sz="2300" b="1" kern="1200" dirty="0">
            <a:solidFill>
              <a:srgbClr val="002060"/>
            </a:solidFill>
          </a:endParaRPr>
        </a:p>
      </dsp:txBody>
      <dsp:txXfrm>
        <a:off x="137633" y="401665"/>
        <a:ext cx="7954334" cy="2544152"/>
      </dsp:txXfrm>
    </dsp:sp>
    <dsp:sp modelId="{7F2AD1ED-611A-4F59-8565-88B99C8ED01E}">
      <dsp:nvSpPr>
        <dsp:cNvPr id="0" name=""/>
        <dsp:cNvSpPr/>
      </dsp:nvSpPr>
      <dsp:spPr>
        <a:xfrm>
          <a:off x="0" y="3021787"/>
          <a:ext cx="8229600" cy="833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9210" rIns="163576" bIns="29210" numCol="1" spcCol="1270" anchor="t" anchorCtr="0">
          <a:noAutofit/>
        </a:bodyPr>
        <a:lstStyle/>
        <a:p>
          <a:pPr marL="171450" lvl="1" indent="-171450" algn="l" defTabSz="800100" rtl="0">
            <a:lnSpc>
              <a:spcPct val="90000"/>
            </a:lnSpc>
            <a:spcBef>
              <a:spcPct val="0"/>
            </a:spcBef>
            <a:spcAft>
              <a:spcPct val="20000"/>
            </a:spcAft>
            <a:buChar char="••"/>
          </a:pPr>
          <a:r>
            <a:rPr lang="es-CO" sz="1800" kern="1200" dirty="0" smtClean="0"/>
            <a:t>Ellos no eran seres que pudieran acarrear deshonra a Dios; todos sus pensamientos eran santos; y errar era tan imposible para ellos como para el mismo Dios.”</a:t>
          </a:r>
          <a:endParaRPr lang="es-CO" sz="1800" kern="1200" dirty="0"/>
        </a:p>
      </dsp:txBody>
      <dsp:txXfrm>
        <a:off x="0" y="3021787"/>
        <a:ext cx="8229600" cy="833175"/>
      </dsp:txXfrm>
    </dsp:sp>
    <dsp:sp modelId="{751EBC58-01FD-4B15-A01B-9ACF0CAD9BB1}">
      <dsp:nvSpPr>
        <dsp:cNvPr id="0" name=""/>
        <dsp:cNvSpPr/>
      </dsp:nvSpPr>
      <dsp:spPr>
        <a:xfrm>
          <a:off x="0" y="3854962"/>
          <a:ext cx="8229600" cy="1991340"/>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s-CO" sz="2800" b="1" kern="1200" dirty="0" smtClean="0">
              <a:solidFill>
                <a:srgbClr val="002060"/>
              </a:solidFill>
            </a:rPr>
            <a:t>Ante toda esta evidencia, será que la siguiente declaración de Ellen G. White es fanática o exagerada?</a:t>
          </a:r>
          <a:endParaRPr lang="es-CO" sz="2800" b="1" kern="1200" dirty="0">
            <a:solidFill>
              <a:srgbClr val="002060"/>
            </a:solidFill>
          </a:endParaRPr>
        </a:p>
      </dsp:txBody>
      <dsp:txXfrm>
        <a:off x="97209" y="3952171"/>
        <a:ext cx="8035182" cy="179692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FD4BFF-BEB9-4FD5-B72B-C39C20F3D2D6}">
      <dsp:nvSpPr>
        <dsp:cNvPr id="0" name=""/>
        <dsp:cNvSpPr/>
      </dsp:nvSpPr>
      <dsp:spPr>
        <a:xfrm>
          <a:off x="0" y="5945"/>
          <a:ext cx="8229600" cy="277992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es-CO" sz="2700" b="1" u="sng" kern="1200" dirty="0" smtClean="0"/>
            <a:t>MJ pg. 202.1</a:t>
          </a:r>
          <a:r>
            <a:rPr lang="es-CO" sz="2700" kern="1200" dirty="0" smtClean="0"/>
            <a:t>. “Queridos jóvenes, </a:t>
          </a:r>
          <a:r>
            <a:rPr lang="es-CO" sz="2700" kern="1200" dirty="0" smtClean="0">
              <a:solidFill>
                <a:srgbClr val="FFFF00"/>
              </a:solidFill>
            </a:rPr>
            <a:t>dejen de leer revistas de cuentos. Aparten las novelas. </a:t>
          </a:r>
          <a:r>
            <a:rPr lang="es-CO" sz="2700" u="sng" kern="1200" dirty="0" smtClean="0">
              <a:solidFill>
                <a:srgbClr val="FFFF00"/>
              </a:solidFill>
            </a:rPr>
            <a:t>Haríamos bien en limpiar nuestras casas de todas las revistas que traen cuentos y de las publicaciones que contienen ilustraciones ridículas</a:t>
          </a:r>
          <a:r>
            <a:rPr lang="es-CO" sz="2700" kern="1200" dirty="0" smtClean="0">
              <a:solidFill>
                <a:srgbClr val="FFFF00"/>
              </a:solidFill>
            </a:rPr>
            <a:t>, </a:t>
          </a:r>
          <a:r>
            <a:rPr lang="es-CO" sz="2700" u="sng" kern="1200" dirty="0" smtClean="0">
              <a:solidFill>
                <a:srgbClr val="FFFF00"/>
              </a:solidFill>
            </a:rPr>
            <a:t>representaciones creadas por agentes satánicos.</a:t>
          </a:r>
          <a:endParaRPr lang="es-CO" sz="2700" u="sng" kern="1200" dirty="0">
            <a:solidFill>
              <a:srgbClr val="FFFF00"/>
            </a:solidFill>
          </a:endParaRPr>
        </a:p>
      </dsp:txBody>
      <dsp:txXfrm>
        <a:off x="135705" y="141650"/>
        <a:ext cx="7958190" cy="2508510"/>
      </dsp:txXfrm>
    </dsp:sp>
    <dsp:sp modelId="{70C7C41E-C671-4898-855F-72BAC827B6F5}">
      <dsp:nvSpPr>
        <dsp:cNvPr id="0" name=""/>
        <dsp:cNvSpPr/>
      </dsp:nvSpPr>
      <dsp:spPr>
        <a:xfrm>
          <a:off x="0" y="2863625"/>
          <a:ext cx="8229600" cy="277992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es-CO" sz="2700" kern="1200" dirty="0" smtClean="0">
              <a:solidFill>
                <a:srgbClr val="FFFF00"/>
              </a:solidFill>
            </a:rPr>
            <a:t>Los jóvenes no pueden permitirse el envenenar sus mentes con semejantes cosas. ‘¿Qué tiene que ver la paja con el trigo?’ </a:t>
          </a:r>
          <a:r>
            <a:rPr lang="es-CO" sz="2700" kern="1200" dirty="0" smtClean="0"/>
            <a:t>dice (</a:t>
          </a:r>
          <a:r>
            <a:rPr lang="es-CO" sz="2700" u="sng" kern="1200" dirty="0" smtClean="0"/>
            <a:t>Jeremías 23:28</a:t>
          </a:r>
          <a:r>
            <a:rPr lang="es-CO" sz="2700" u="none" kern="1200" dirty="0" smtClean="0"/>
            <a:t>). </a:t>
          </a:r>
          <a:r>
            <a:rPr lang="es-CO" sz="2700" kern="1200" dirty="0" smtClean="0">
              <a:solidFill>
                <a:srgbClr val="FFFF00"/>
              </a:solidFill>
            </a:rPr>
            <a:t>Que todos los que dicen ser seguidores de Cristo lean únicamente lo que es verdadero y de valor eterno.”</a:t>
          </a:r>
          <a:endParaRPr lang="es-CO" sz="2700" kern="1200" dirty="0">
            <a:solidFill>
              <a:srgbClr val="FFFF00"/>
            </a:solidFill>
          </a:endParaRPr>
        </a:p>
      </dsp:txBody>
      <dsp:txXfrm>
        <a:off x="135705" y="2999330"/>
        <a:ext cx="7958190" cy="250851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F33375B5-BC57-442F-9D7C-20653CA91240}"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7A656C8-2A49-4679-80F2-F422E0CFF247}" type="slidenum">
              <a:rPr lang="es-CO" smtClean="0"/>
              <a:t>‹Nº›</a:t>
            </a:fld>
            <a:endParaRPr lang="es-CO"/>
          </a:p>
        </p:txBody>
      </p:sp>
    </p:spTree>
    <p:extLst>
      <p:ext uri="{BB962C8B-B14F-4D97-AF65-F5344CB8AC3E}">
        <p14:creationId xmlns:p14="http://schemas.microsoft.com/office/powerpoint/2010/main" val="10608032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33375B5-BC57-442F-9D7C-20653CA91240}"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7A656C8-2A49-4679-80F2-F422E0CFF247}" type="slidenum">
              <a:rPr lang="es-CO" smtClean="0"/>
              <a:t>‹Nº›</a:t>
            </a:fld>
            <a:endParaRPr lang="es-CO"/>
          </a:p>
        </p:txBody>
      </p:sp>
    </p:spTree>
    <p:extLst>
      <p:ext uri="{BB962C8B-B14F-4D97-AF65-F5344CB8AC3E}">
        <p14:creationId xmlns:p14="http://schemas.microsoft.com/office/powerpoint/2010/main" val="3326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33375B5-BC57-442F-9D7C-20653CA91240}"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7A656C8-2A49-4679-80F2-F422E0CFF247}" type="slidenum">
              <a:rPr lang="es-CO" smtClean="0"/>
              <a:t>‹Nº›</a:t>
            </a:fld>
            <a:endParaRPr lang="es-CO"/>
          </a:p>
        </p:txBody>
      </p:sp>
    </p:spTree>
    <p:extLst>
      <p:ext uri="{BB962C8B-B14F-4D97-AF65-F5344CB8AC3E}">
        <p14:creationId xmlns:p14="http://schemas.microsoft.com/office/powerpoint/2010/main" val="12236411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F33375B5-BC57-442F-9D7C-20653CA91240}" type="datetimeFigureOut">
              <a:rPr lang="es-CO" smtClean="0"/>
              <a:t>24/04/2016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77A656C8-2A49-4679-80F2-F422E0CFF247}" type="slidenum">
              <a:rPr lang="es-CO" smtClean="0"/>
              <a:t>‹Nº›</a:t>
            </a:fld>
            <a:endParaRPr lang="es-CO"/>
          </a:p>
        </p:txBody>
      </p:sp>
    </p:spTree>
    <p:extLst>
      <p:ext uri="{BB962C8B-B14F-4D97-AF65-F5344CB8AC3E}">
        <p14:creationId xmlns:p14="http://schemas.microsoft.com/office/powerpoint/2010/main" val="3524485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F33375B5-BC57-442F-9D7C-20653CA91240}" type="datetimeFigureOut">
              <a:rPr lang="es-CO" smtClean="0"/>
              <a:t>24/04/2016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77A656C8-2A49-4679-80F2-F422E0CFF247}" type="slidenum">
              <a:rPr lang="es-CO" smtClean="0"/>
              <a:t>‹Nº›</a:t>
            </a:fld>
            <a:endParaRPr lang="es-CO"/>
          </a:p>
        </p:txBody>
      </p:sp>
    </p:spTree>
    <p:extLst>
      <p:ext uri="{BB962C8B-B14F-4D97-AF65-F5344CB8AC3E}">
        <p14:creationId xmlns:p14="http://schemas.microsoft.com/office/powerpoint/2010/main" val="1670548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F33375B5-BC57-442F-9D7C-20653CA91240}" type="datetimeFigureOut">
              <a:rPr lang="es-CO" smtClean="0"/>
              <a:t>24/04/2016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77A656C8-2A49-4679-80F2-F422E0CFF247}" type="slidenum">
              <a:rPr lang="es-CO" smtClean="0"/>
              <a:t>‹Nº›</a:t>
            </a:fld>
            <a:endParaRPr lang="es-CO"/>
          </a:p>
        </p:txBody>
      </p:sp>
    </p:spTree>
    <p:extLst>
      <p:ext uri="{BB962C8B-B14F-4D97-AF65-F5344CB8AC3E}">
        <p14:creationId xmlns:p14="http://schemas.microsoft.com/office/powerpoint/2010/main" val="33996251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33375B5-BC57-442F-9D7C-20653CA91240}" type="datetimeFigureOut">
              <a:rPr lang="es-CO" smtClean="0"/>
              <a:t>24/04/2016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77A656C8-2A49-4679-80F2-F422E0CFF247}" type="slidenum">
              <a:rPr lang="es-CO" smtClean="0"/>
              <a:t>‹Nº›</a:t>
            </a:fld>
            <a:endParaRPr lang="es-CO"/>
          </a:p>
        </p:txBody>
      </p:sp>
    </p:spTree>
    <p:extLst>
      <p:ext uri="{BB962C8B-B14F-4D97-AF65-F5344CB8AC3E}">
        <p14:creationId xmlns:p14="http://schemas.microsoft.com/office/powerpoint/2010/main" val="2055719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33375B5-BC57-442F-9D7C-20653CA91240}" type="datetimeFigureOut">
              <a:rPr lang="es-CO" smtClean="0"/>
              <a:t>24/04/2016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77A656C8-2A49-4679-80F2-F422E0CFF247}" type="slidenum">
              <a:rPr lang="es-CO" smtClean="0"/>
              <a:t>‹Nº›</a:t>
            </a:fld>
            <a:endParaRPr lang="es-CO"/>
          </a:p>
        </p:txBody>
      </p:sp>
    </p:spTree>
    <p:extLst>
      <p:ext uri="{BB962C8B-B14F-4D97-AF65-F5344CB8AC3E}">
        <p14:creationId xmlns:p14="http://schemas.microsoft.com/office/powerpoint/2010/main" val="2377030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33375B5-BC57-442F-9D7C-20653CA91240}" type="datetimeFigureOut">
              <a:rPr lang="es-CO" smtClean="0"/>
              <a:t>24/04/2016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77A656C8-2A49-4679-80F2-F422E0CFF247}" type="slidenum">
              <a:rPr lang="es-CO" smtClean="0"/>
              <a:t>‹Nº›</a:t>
            </a:fld>
            <a:endParaRPr lang="es-CO"/>
          </a:p>
        </p:txBody>
      </p:sp>
    </p:spTree>
    <p:extLst>
      <p:ext uri="{BB962C8B-B14F-4D97-AF65-F5344CB8AC3E}">
        <p14:creationId xmlns:p14="http://schemas.microsoft.com/office/powerpoint/2010/main" val="3642220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33375B5-BC57-442F-9D7C-20653CA91240}"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7A656C8-2A49-4679-80F2-F422E0CFF247}" type="slidenum">
              <a:rPr lang="es-CO" smtClean="0"/>
              <a:t>‹Nº›</a:t>
            </a:fld>
            <a:endParaRPr lang="es-CO"/>
          </a:p>
        </p:txBody>
      </p:sp>
    </p:spTree>
    <p:extLst>
      <p:ext uri="{BB962C8B-B14F-4D97-AF65-F5344CB8AC3E}">
        <p14:creationId xmlns:p14="http://schemas.microsoft.com/office/powerpoint/2010/main" val="1224979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33375B5-BC57-442F-9D7C-20653CA91240}"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7A656C8-2A49-4679-80F2-F422E0CFF247}" type="slidenum">
              <a:rPr lang="es-CO" smtClean="0"/>
              <a:t>‹Nº›</a:t>
            </a:fld>
            <a:endParaRPr lang="es-CO"/>
          </a:p>
        </p:txBody>
      </p:sp>
    </p:spTree>
    <p:extLst>
      <p:ext uri="{BB962C8B-B14F-4D97-AF65-F5344CB8AC3E}">
        <p14:creationId xmlns:p14="http://schemas.microsoft.com/office/powerpoint/2010/main" val="4553213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3375B5-BC57-442F-9D7C-20653CA91240}" type="datetimeFigureOut">
              <a:rPr lang="es-CO" smtClean="0"/>
              <a:t>24/04/2016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A656C8-2A49-4679-80F2-F422E0CFF247}" type="slidenum">
              <a:rPr lang="es-CO" smtClean="0"/>
              <a:t>‹Nº›</a:t>
            </a:fld>
            <a:endParaRPr lang="es-CO"/>
          </a:p>
        </p:txBody>
      </p:sp>
    </p:spTree>
    <p:extLst>
      <p:ext uri="{BB962C8B-B14F-4D97-AF65-F5344CB8AC3E}">
        <p14:creationId xmlns:p14="http://schemas.microsoft.com/office/powerpoint/2010/main" val="31362599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a:bodyPr>
          <a:lstStyle/>
          <a:p>
            <a:pPr marL="0" indent="0" algn="ctr">
              <a:buNone/>
            </a:pPr>
            <a:r>
              <a:rPr lang="es-CO" sz="5400" dirty="0" smtClean="0"/>
              <a:t>N°4</a:t>
            </a:r>
          </a:p>
          <a:p>
            <a:pPr marL="0" indent="0" algn="ctr">
              <a:buNone/>
            </a:pPr>
            <a:r>
              <a:rPr lang="es-CO" sz="5400" dirty="0" smtClean="0"/>
              <a:t>Cuidar </a:t>
            </a:r>
            <a:r>
              <a:rPr lang="es-CO" sz="5400" dirty="0" smtClean="0"/>
              <a:t>las avenidas del alma</a:t>
            </a:r>
            <a:r>
              <a:rPr lang="es-CO" sz="5400" dirty="0" smtClean="0"/>
              <a:t>:</a:t>
            </a:r>
          </a:p>
          <a:p>
            <a:pPr marL="0" indent="0" algn="ctr">
              <a:buNone/>
            </a:pPr>
            <a:endParaRPr lang="es-CO" sz="5400" dirty="0" smtClean="0"/>
          </a:p>
          <a:p>
            <a:pPr marL="0" indent="0" algn="ctr">
              <a:buNone/>
            </a:pPr>
            <a:r>
              <a:rPr lang="es-CO" sz="7200" dirty="0" smtClean="0">
                <a:latin typeface="Algerian" pitchFamily="82" charset="0"/>
              </a:rPr>
              <a:t>el espiritismo</a:t>
            </a:r>
            <a:endParaRPr lang="es-CO" sz="7200" dirty="0">
              <a:latin typeface="Algerian" pitchFamily="82" charset="0"/>
            </a:endParaRPr>
          </a:p>
        </p:txBody>
      </p:sp>
      <p:sp>
        <p:nvSpPr>
          <p:cNvPr id="4" name="3 Intercalar"/>
          <p:cNvSpPr/>
          <p:nvPr/>
        </p:nvSpPr>
        <p:spPr>
          <a:xfrm rot="5400000">
            <a:off x="4310904" y="-3327176"/>
            <a:ext cx="457200" cy="7920880"/>
          </a:xfrm>
          <a:prstGeom prst="flowChartCollat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640" y="5563021"/>
            <a:ext cx="7926721" cy="481013"/>
          </a:xfrm>
          <a:prstGeom prst="rect">
            <a:avLst/>
          </a:prstGeom>
          <a:solidFill>
            <a:srgbClr val="FF0000"/>
          </a:solidFill>
          <a:ln>
            <a:noFill/>
          </a:ln>
          <a:effectLst/>
        </p:spPr>
      </p:pic>
    </p:spTree>
    <p:extLst>
      <p:ext uri="{BB962C8B-B14F-4D97-AF65-F5344CB8AC3E}">
        <p14:creationId xmlns:p14="http://schemas.microsoft.com/office/powerpoint/2010/main" val="1308884415"/>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445232"/>
            <a:ext cx="5770984" cy="1143000"/>
          </a:xfrm>
          <a:solidFill>
            <a:schemeClr val="bg2">
              <a:lumMod val="75000"/>
            </a:schemeClr>
          </a:solidFill>
          <a:scene3d>
            <a:camera prst="orthographicFront"/>
            <a:lightRig rig="threePt" dir="t"/>
          </a:scene3d>
          <a:sp3d>
            <a:bevelT w="165100" prst="coolSlant"/>
          </a:sp3d>
        </p:spPr>
        <p:txBody>
          <a:bodyPr>
            <a:normAutofit/>
          </a:bodyPr>
          <a:lstStyle/>
          <a:p>
            <a:r>
              <a:rPr lang="es-CO" sz="5400" b="1" dirty="0"/>
              <a:t>Espiritismo</a:t>
            </a:r>
          </a:p>
        </p:txBody>
      </p:sp>
      <p:sp>
        <p:nvSpPr>
          <p:cNvPr id="3" name="2 Marcador de contenido"/>
          <p:cNvSpPr>
            <a:spLocks noGrp="1"/>
          </p:cNvSpPr>
          <p:nvPr>
            <p:ph idx="1"/>
          </p:nvPr>
        </p:nvSpPr>
        <p:spPr>
          <a:xfrm>
            <a:off x="467544" y="1916832"/>
            <a:ext cx="8280920" cy="4525963"/>
          </a:xfrm>
          <a:solidFill>
            <a:schemeClr val="accent3">
              <a:lumMod val="40000"/>
              <a:lumOff val="60000"/>
            </a:schemeClr>
          </a:solidFill>
          <a:scene3d>
            <a:camera prst="orthographicFront"/>
            <a:lightRig rig="threePt" dir="t"/>
          </a:scene3d>
          <a:sp3d>
            <a:bevelT w="165100" prst="coolSlant"/>
          </a:sp3d>
        </p:spPr>
        <p:txBody>
          <a:bodyPr>
            <a:normAutofit fontScale="85000" lnSpcReduction="20000"/>
          </a:bodyPr>
          <a:lstStyle/>
          <a:p>
            <a:pPr marL="0" indent="0">
              <a:buNone/>
            </a:pPr>
            <a:r>
              <a:rPr lang="es-CO" sz="3500" b="1" dirty="0"/>
              <a:t>Anton Szandor LaVey (1930-1997)</a:t>
            </a:r>
          </a:p>
          <a:p>
            <a:pPr marL="400050" lvl="1" indent="0">
              <a:buNone/>
            </a:pPr>
            <a:endParaRPr lang="es-CO" dirty="0" smtClean="0"/>
          </a:p>
          <a:p>
            <a:pPr marL="400050" lvl="1" indent="0">
              <a:buNone/>
            </a:pPr>
            <a:r>
              <a:rPr lang="es-CO" dirty="0" smtClean="0">
                <a:solidFill>
                  <a:srgbClr val="FF0000"/>
                </a:solidFill>
              </a:rPr>
              <a:t>LaVey </a:t>
            </a:r>
            <a:r>
              <a:rPr lang="es-CO" dirty="0">
                <a:solidFill>
                  <a:srgbClr val="FF0000"/>
                </a:solidFill>
              </a:rPr>
              <a:t>fue un autor, músico y ocultista estadounidense. Fundador de la Iglesia de Satanás y de la religión Satanismo Laveyano.</a:t>
            </a:r>
          </a:p>
          <a:p>
            <a:endParaRPr lang="es-CO" dirty="0"/>
          </a:p>
          <a:p>
            <a:pPr marL="400050" lvl="1" indent="0">
              <a:buNone/>
            </a:pPr>
            <a:r>
              <a:rPr lang="es-CO" dirty="0"/>
              <a:t>LaVey escribió varios libros: </a:t>
            </a:r>
            <a:r>
              <a:rPr lang="es-CO" u="sng" dirty="0"/>
              <a:t>La Biblia Satánica, Los Rituales Satánicos, Satanás Habla</a:t>
            </a:r>
            <a:r>
              <a:rPr lang="es-CO" dirty="0"/>
              <a:t>. Y tiene tres discos de música: </a:t>
            </a:r>
            <a:r>
              <a:rPr lang="es-CO" dirty="0">
                <a:solidFill>
                  <a:srgbClr val="FF0000"/>
                </a:solidFill>
              </a:rPr>
              <a:t>La misa satánica, Música extraña, Satanás toma vacaciones</a:t>
            </a:r>
            <a:r>
              <a:rPr lang="es-CO" dirty="0"/>
              <a:t>.</a:t>
            </a:r>
          </a:p>
          <a:p>
            <a:pPr marL="400050" lvl="1" indent="0">
              <a:buNone/>
            </a:pPr>
            <a:r>
              <a:rPr lang="es-CO" dirty="0" smtClean="0"/>
              <a:t>Algunos </a:t>
            </a:r>
            <a:r>
              <a:rPr lang="es-CO" dirty="0"/>
              <a:t>apodos de LaVey: </a:t>
            </a:r>
            <a:r>
              <a:rPr lang="es-CO" dirty="0">
                <a:solidFill>
                  <a:srgbClr val="FF0000"/>
                </a:solidFill>
              </a:rPr>
              <a:t>El padre del satanismo, el San Pablo del satanismo, el papa negro, y el hombre mas vil del mundo.</a:t>
            </a:r>
          </a:p>
          <a:p>
            <a:endParaRPr lang="es-CO" dirty="0"/>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60648"/>
            <a:ext cx="2159496" cy="1512168"/>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5126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1000"/>
                                        <p:tgtEl>
                                          <p:spTgt spid="3">
                                            <p:txEl>
                                              <p:pRg st="5" end="5"/>
                                            </p:txEl>
                                          </p:spTgt>
                                        </p:tgtEl>
                                      </p:cBhvr>
                                    </p:animEffect>
                                    <p:anim calcmode="lin" valueType="num">
                                      <p:cBhvr>
                                        <p:cTn id="1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40000"/>
              <a:lumOff val="60000"/>
            </a:schemeClr>
          </a:solidFill>
          <a:scene3d>
            <a:camera prst="orthographicFront"/>
            <a:lightRig rig="threePt" dir="t"/>
          </a:scene3d>
          <a:sp3d>
            <a:bevelT w="165100" prst="coolSlant"/>
          </a:sp3d>
        </p:spPr>
        <p:txBody>
          <a:bodyPr>
            <a:normAutofit fontScale="77500" lnSpcReduction="20000"/>
          </a:bodyPr>
          <a:lstStyle/>
          <a:p>
            <a:pPr marL="0" indent="0">
              <a:buNone/>
            </a:pPr>
            <a:r>
              <a:rPr lang="es-CO" sz="4100" b="1" dirty="0"/>
              <a:t>Kenneth Anger (1927-presente) </a:t>
            </a:r>
            <a:endParaRPr lang="es-CO" sz="4100" b="1" dirty="0" smtClean="0"/>
          </a:p>
          <a:p>
            <a:endParaRPr lang="es-CO" dirty="0"/>
          </a:p>
          <a:p>
            <a:r>
              <a:rPr lang="es-CO" dirty="0"/>
              <a:t>Sus películas tratan mayormente con surrealismo, homo erotismo, y ocultismo.</a:t>
            </a:r>
          </a:p>
          <a:p>
            <a:endParaRPr lang="es-CO" dirty="0"/>
          </a:p>
          <a:p>
            <a:r>
              <a:rPr lang="es-CO" dirty="0"/>
              <a:t>Fue el primer director de cine abiertamente gay. Era fascinado con Crowley y con la religión de Thelema.</a:t>
            </a:r>
          </a:p>
          <a:p>
            <a:endParaRPr lang="es-CO" dirty="0"/>
          </a:p>
          <a:p>
            <a:r>
              <a:rPr lang="es-CO" dirty="0"/>
              <a:t>Su película más famosa es la de “</a:t>
            </a:r>
            <a:r>
              <a:rPr lang="es-CO" dirty="0">
                <a:latin typeface="Agency FB" pitchFamily="34" charset="0"/>
              </a:rPr>
              <a:t>El Levantamiento de Lucifer</a:t>
            </a:r>
            <a:r>
              <a:rPr lang="es-CO" dirty="0"/>
              <a:t>” (Lucifer Rising</a:t>
            </a:r>
            <a:r>
              <a:rPr lang="es-CO" dirty="0" smtClean="0"/>
              <a:t>). dioses </a:t>
            </a:r>
            <a:r>
              <a:rPr lang="es-CO" dirty="0"/>
              <a:t>egipcios en “Lucifer Rising” </a:t>
            </a:r>
          </a:p>
          <a:p>
            <a:endParaRPr lang="es-CO" dirty="0" smtClean="0"/>
          </a:p>
          <a:p>
            <a:r>
              <a:rPr lang="es-CO" dirty="0" smtClean="0"/>
              <a:t>Anger </a:t>
            </a:r>
            <a:r>
              <a:rPr lang="es-CO" dirty="0"/>
              <a:t>tenía una fascinación con </a:t>
            </a:r>
            <a:r>
              <a:rPr lang="es-CO" dirty="0" smtClean="0"/>
              <a:t>la </a:t>
            </a:r>
            <a:r>
              <a:rPr lang="es-CO" dirty="0"/>
              <a:t>religión egipcia y</a:t>
            </a:r>
            <a:r>
              <a:rPr lang="es-CO" u="sng" dirty="0"/>
              <a:t> la adoración al dios sol Ra (Nimrod / Lucifer), Isis (Semiramis), Osiris (Tammuz</a:t>
            </a:r>
            <a:r>
              <a:rPr lang="es-CO" u="sng" dirty="0" smtClean="0"/>
              <a:t>).</a:t>
            </a:r>
          </a:p>
          <a:p>
            <a:r>
              <a:rPr lang="es-CO" u="sng" dirty="0"/>
              <a:t>Un director de películas norteamericano, también actor y autor.</a:t>
            </a:r>
          </a:p>
          <a:p>
            <a:endParaRPr lang="es-CO" u="sng" dirty="0"/>
          </a:p>
          <a:p>
            <a:endParaRPr lang="es-CO" u="sng" dirty="0"/>
          </a:p>
          <a:p>
            <a:endParaRPr lang="es-CO" dirty="0"/>
          </a:p>
        </p:txBody>
      </p:sp>
    </p:spTree>
    <p:extLst>
      <p:ext uri="{BB962C8B-B14F-4D97-AF65-F5344CB8AC3E}">
        <p14:creationId xmlns:p14="http://schemas.microsoft.com/office/powerpoint/2010/main" val="278367262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arn(inVertical)">
                                      <p:cBhvr>
                                        <p:cTn id="7" dur="500"/>
                                        <p:tgtEl>
                                          <p:spTgt spid="3">
                                            <p:txEl>
                                              <p:pRg st="6" end="6"/>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8" end="8"/>
                                            </p:txEl>
                                          </p:spTgt>
                                        </p:tgtEl>
                                        <p:attrNameLst>
                                          <p:attrName>style.visibility</p:attrName>
                                        </p:attrNameLst>
                                      </p:cBhvr>
                                      <p:to>
                                        <p:strVal val="visible"/>
                                      </p:to>
                                    </p:set>
                                    <p:animEffect transition="in" filter="barn(inVertical)">
                                      <p:cBhvr>
                                        <p:cTn id="10" dur="500"/>
                                        <p:tgtEl>
                                          <p:spTgt spid="3">
                                            <p:txEl>
                                              <p:pRg st="8" end="8"/>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Effect transition="in" filter="barn(inVertical)">
                                      <p:cBhvr>
                                        <p:cTn id="13"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2">
              <a:lumMod val="90000"/>
            </a:schemeClr>
          </a:solidFill>
          <a:scene3d>
            <a:camera prst="orthographicFront"/>
            <a:lightRig rig="threePt" dir="t"/>
          </a:scene3d>
          <a:sp3d>
            <a:bevelT w="165100" prst="coolSlant"/>
          </a:sp3d>
        </p:spPr>
        <p:txBody>
          <a:bodyPr>
            <a:normAutofit fontScale="85000" lnSpcReduction="20000"/>
          </a:bodyPr>
          <a:lstStyle/>
          <a:p>
            <a:r>
              <a:rPr lang="es-CO" sz="2800" dirty="0" smtClean="0"/>
              <a:t>Kenneth </a:t>
            </a:r>
            <a:r>
              <a:rPr lang="es-CO" sz="2800" dirty="0"/>
              <a:t>Anger se relacionaba con otros seguidores de LaVey y Thelema:</a:t>
            </a:r>
          </a:p>
          <a:p>
            <a:endParaRPr lang="es-CO" sz="2800" dirty="0" smtClean="0"/>
          </a:p>
          <a:p>
            <a:r>
              <a:rPr lang="es-CO" sz="2800" dirty="0" smtClean="0"/>
              <a:t>Tenesse </a:t>
            </a:r>
            <a:r>
              <a:rPr lang="es-CO" sz="2800" dirty="0"/>
              <a:t>Williams – escritor de obras teatrales, considerado uno de los 3 más importantes dramaturgos de Estados Unidos del siglo 20).</a:t>
            </a:r>
          </a:p>
          <a:p>
            <a:endParaRPr lang="es-CO" sz="2800" dirty="0" smtClean="0"/>
          </a:p>
          <a:p>
            <a:r>
              <a:rPr lang="es-CO" sz="2800" dirty="0" smtClean="0"/>
              <a:t>Mick </a:t>
            </a:r>
            <a:r>
              <a:rPr lang="es-CO" sz="2800" dirty="0"/>
              <a:t>Jagger y Keith Richards (de la banda de rock The Rolling Stones</a:t>
            </a:r>
            <a:r>
              <a:rPr lang="es-CO" sz="2800" dirty="0" smtClean="0"/>
              <a:t>).</a:t>
            </a:r>
          </a:p>
          <a:p>
            <a:r>
              <a:rPr lang="es-CO" sz="2800" dirty="0"/>
              <a:t>Jimmy Page (de la banda de rock Led Zeppelin).</a:t>
            </a:r>
          </a:p>
          <a:p>
            <a:pPr marL="0" indent="0">
              <a:buNone/>
            </a:pPr>
            <a:endParaRPr lang="es-CO" sz="2800" dirty="0" smtClean="0"/>
          </a:p>
          <a:p>
            <a:r>
              <a:rPr lang="es-CO" sz="2800" dirty="0" smtClean="0"/>
              <a:t>Varios </a:t>
            </a:r>
            <a:r>
              <a:rPr lang="es-CO" sz="2800" dirty="0"/>
              <a:t>directores de cines citan a Kenneth Anger como su influencia, entre ellos se </a:t>
            </a:r>
            <a:r>
              <a:rPr lang="es-CO" sz="2800" dirty="0" smtClean="0"/>
              <a:t>encuentran: </a:t>
            </a:r>
            <a:r>
              <a:rPr lang="es-CO" sz="2800" dirty="0"/>
              <a:t>Martin </a:t>
            </a:r>
            <a:r>
              <a:rPr lang="es-CO" sz="2800" dirty="0" smtClean="0"/>
              <a:t>Scorsese. Algunas </a:t>
            </a:r>
            <a:r>
              <a:rPr lang="es-CO" sz="2800" dirty="0"/>
              <a:t>de sus películas más conocidas: </a:t>
            </a:r>
            <a:r>
              <a:rPr lang="es-CO" sz="2800" dirty="0">
                <a:solidFill>
                  <a:srgbClr val="FF0000"/>
                </a:solidFill>
              </a:rPr>
              <a:t>Taxi Driver, La última tentación de Cristo, Goodfellas – Buenos muchachos, Casino, Gangs of New York – Pandillas de Nueva York, The Departed – Los Infiltrados, Hugo, The Wolf of Wall Street – El lobo de Wall Street.</a:t>
            </a:r>
          </a:p>
          <a:p>
            <a:endParaRPr lang="es-CO" sz="2800" dirty="0"/>
          </a:p>
          <a:p>
            <a:endParaRPr lang="es-CO" sz="2800" dirty="0"/>
          </a:p>
          <a:p>
            <a:endParaRPr lang="es-CO" sz="2800" dirty="0"/>
          </a:p>
          <a:p>
            <a:endParaRPr lang="es-CO" dirty="0"/>
          </a:p>
          <a:p>
            <a:endParaRPr lang="es-CO" dirty="0"/>
          </a:p>
        </p:txBody>
      </p:sp>
    </p:spTree>
    <p:extLst>
      <p:ext uri="{BB962C8B-B14F-4D97-AF65-F5344CB8AC3E}">
        <p14:creationId xmlns:p14="http://schemas.microsoft.com/office/powerpoint/2010/main" val="19447742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wipe(down)">
                                      <p:cBhvr>
                                        <p:cTn id="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solidFill>
            <a:schemeClr val="bg2">
              <a:lumMod val="90000"/>
            </a:schemeClr>
          </a:solidFill>
          <a:scene3d>
            <a:camera prst="orthographicFront"/>
            <a:lightRig rig="threePt" dir="t"/>
          </a:scene3d>
          <a:sp3d>
            <a:bevelT w="165100" prst="coolSlant"/>
          </a:sp3d>
        </p:spPr>
        <p:txBody>
          <a:bodyPr>
            <a:normAutofit fontScale="62500" lnSpcReduction="20000"/>
          </a:bodyPr>
          <a:lstStyle/>
          <a:p>
            <a:r>
              <a:rPr lang="es-CO" sz="4000" dirty="0"/>
              <a:t>Es interesante que en su película “Pandillas de Nueva York” </a:t>
            </a:r>
            <a:r>
              <a:rPr lang="es-CO" sz="4000" dirty="0">
                <a:solidFill>
                  <a:srgbClr val="FF0000"/>
                </a:solidFill>
              </a:rPr>
              <a:t>los malos de la película son los norte americanos protestantes, mientras que los héroes son los irlandeses católicos inmigrantes.</a:t>
            </a:r>
          </a:p>
          <a:p>
            <a:pPr marL="0" indent="0">
              <a:buNone/>
            </a:pPr>
            <a:endParaRPr lang="es-CO" dirty="0" smtClean="0"/>
          </a:p>
          <a:p>
            <a:pPr marL="0" indent="0">
              <a:buNone/>
            </a:pPr>
            <a:r>
              <a:rPr lang="es-CO" sz="5100" b="1" dirty="0" smtClean="0"/>
              <a:t>David </a:t>
            </a:r>
            <a:r>
              <a:rPr lang="es-CO" sz="5100" b="1" dirty="0"/>
              <a:t>Lynch</a:t>
            </a:r>
          </a:p>
          <a:p>
            <a:pPr marL="400050" lvl="1" indent="0">
              <a:buNone/>
            </a:pPr>
            <a:r>
              <a:rPr lang="es-CO" sz="4400" dirty="0" smtClean="0"/>
              <a:t>Lynch </a:t>
            </a:r>
            <a:r>
              <a:rPr lang="es-CO" sz="4400" dirty="0"/>
              <a:t>es un director famoso por su arte surrealista y sus películas violentas. </a:t>
            </a:r>
            <a:r>
              <a:rPr lang="es-CO" sz="4400" dirty="0">
                <a:solidFill>
                  <a:srgbClr val="FF0000"/>
                </a:solidFill>
              </a:rPr>
              <a:t>Se dice que sus películas “perturban, ofenden, desorientan” a la audiencia. </a:t>
            </a:r>
            <a:endParaRPr lang="es-CO" sz="4400" dirty="0" smtClean="0">
              <a:solidFill>
                <a:srgbClr val="FF0000"/>
              </a:solidFill>
            </a:endParaRPr>
          </a:p>
          <a:p>
            <a:pPr marL="400050" lvl="1" indent="0">
              <a:buNone/>
            </a:pPr>
            <a:r>
              <a:rPr lang="es-CO" sz="4400" dirty="0" smtClean="0"/>
              <a:t>Entre </a:t>
            </a:r>
            <a:r>
              <a:rPr lang="es-CO" sz="4400" dirty="0"/>
              <a:t>las más famosas se encuentran: El Hombre Elefante, Eraserhead – Cabeza Borradora, Una historia Sencilla – Straight Story – Disney, Wild at Heard – Corazón Salvaje, serie de televisión Twin Peaks. </a:t>
            </a:r>
            <a:endParaRPr lang="es-CO" sz="4400" dirty="0" smtClean="0"/>
          </a:p>
          <a:p>
            <a:pPr marL="400050" lvl="1" indent="0">
              <a:buNone/>
            </a:pPr>
            <a:endParaRPr lang="es-CO" sz="4400" dirty="0" smtClean="0">
              <a:solidFill>
                <a:srgbClr val="FF0000"/>
              </a:solidFill>
            </a:endParaRPr>
          </a:p>
          <a:p>
            <a:pPr marL="400050" lvl="1" indent="0">
              <a:buNone/>
            </a:pPr>
            <a:r>
              <a:rPr lang="es-CO" sz="4400" dirty="0" smtClean="0">
                <a:solidFill>
                  <a:srgbClr val="FF0000"/>
                </a:solidFill>
              </a:rPr>
              <a:t>El </a:t>
            </a:r>
            <a:r>
              <a:rPr lang="es-CO" sz="4400" dirty="0">
                <a:solidFill>
                  <a:srgbClr val="FF0000"/>
                </a:solidFill>
              </a:rPr>
              <a:t>periódico inglés The Guardian dijo que es el director de cine más importante de nuestra </a:t>
            </a:r>
            <a:r>
              <a:rPr lang="es-CO" sz="4400" dirty="0" smtClean="0">
                <a:solidFill>
                  <a:srgbClr val="FF0000"/>
                </a:solidFill>
              </a:rPr>
              <a:t>era. </a:t>
            </a:r>
            <a:endParaRPr lang="es-CO" dirty="0"/>
          </a:p>
          <a:p>
            <a:endParaRPr lang="es-CO" dirty="0"/>
          </a:p>
        </p:txBody>
      </p:sp>
    </p:spTree>
    <p:extLst>
      <p:ext uri="{BB962C8B-B14F-4D97-AF65-F5344CB8AC3E}">
        <p14:creationId xmlns:p14="http://schemas.microsoft.com/office/powerpoint/2010/main" val="101750749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wipe(down)">
                                      <p:cBhvr>
                                        <p:cTn id="1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r>
              <a:rPr lang="es-CO" dirty="0"/>
              <a:t>Aleister Crowley fue también una influencia para otros músicos y otras bandas de rock/metal </a:t>
            </a:r>
            <a:r>
              <a:rPr lang="es-CO" dirty="0" smtClean="0"/>
              <a:t>como: The Beatles.</a:t>
            </a:r>
          </a:p>
          <a:p>
            <a:endParaRPr lang="es-CO" dirty="0" smtClean="0"/>
          </a:p>
          <a:p>
            <a:r>
              <a:rPr lang="es-CO" dirty="0" smtClean="0"/>
              <a:t>Crowley </a:t>
            </a:r>
            <a:r>
              <a:rPr lang="es-CO" dirty="0"/>
              <a:t>en la portada del </a:t>
            </a:r>
            <a:r>
              <a:rPr lang="es-CO" dirty="0" smtClean="0"/>
              <a:t>álbum </a:t>
            </a:r>
            <a:r>
              <a:rPr lang="es-CO" dirty="0"/>
              <a:t>de The </a:t>
            </a:r>
            <a:r>
              <a:rPr lang="es-CO" dirty="0" smtClean="0"/>
              <a:t>Beatles. David </a:t>
            </a:r>
            <a:r>
              <a:rPr lang="es-CO" dirty="0"/>
              <a:t>Bowie</a:t>
            </a:r>
            <a:r>
              <a:rPr lang="es-CO" dirty="0" smtClean="0"/>
              <a:t>: Aleister </a:t>
            </a:r>
            <a:r>
              <a:rPr lang="es-CO" dirty="0"/>
              <a:t>Crowley fue también una influencia para otros músicos y otras bandas de rock/metal como</a:t>
            </a:r>
            <a:r>
              <a:rPr lang="es-CO" dirty="0" smtClean="0"/>
              <a:t>: Ossa Osbourne: Jay-Z: “</a:t>
            </a:r>
            <a:r>
              <a:rPr lang="es-CO" dirty="0"/>
              <a:t>Haz lo que deseas” es la ley</a:t>
            </a:r>
            <a:r>
              <a:rPr lang="es-CO" dirty="0" smtClean="0"/>
              <a:t>.</a:t>
            </a:r>
          </a:p>
          <a:p>
            <a:endParaRPr lang="es-CO" dirty="0" smtClean="0"/>
          </a:p>
          <a:p>
            <a:r>
              <a:rPr lang="es-CO" dirty="0" smtClean="0"/>
              <a:t>Si </a:t>
            </a:r>
            <a:r>
              <a:rPr lang="es-CO" dirty="0"/>
              <a:t>uno investiga la influencia de Thelema en personajes famosos y respetados, se puede encontrar con nombres muy diversos y conocidos. Por ejemplo: Marx, Carl Jung, Jorge Luis Borges, Nietzsche, Schopenhauer, Freud, Bruce Lee, Gandhi, etc</a:t>
            </a:r>
            <a:r>
              <a:rPr lang="es-CO" dirty="0" smtClean="0"/>
              <a:t>. </a:t>
            </a:r>
            <a:endParaRPr lang="es-CO" dirty="0"/>
          </a:p>
          <a:p>
            <a:endParaRPr lang="es-CO" dirty="0"/>
          </a:p>
          <a:p>
            <a:endParaRPr lang="es-CO" dirty="0"/>
          </a:p>
        </p:txBody>
      </p:sp>
    </p:spTree>
    <p:extLst>
      <p:ext uri="{BB962C8B-B14F-4D97-AF65-F5344CB8AC3E}">
        <p14:creationId xmlns:p14="http://schemas.microsoft.com/office/powerpoint/2010/main" val="16240696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6048672"/>
          </a:xfrm>
          <a:solidFill>
            <a:schemeClr val="accent4">
              <a:lumMod val="20000"/>
              <a:lumOff val="80000"/>
            </a:schemeClr>
          </a:solidFill>
          <a:scene3d>
            <a:camera prst="orthographicFront"/>
            <a:lightRig rig="threePt" dir="t"/>
          </a:scene3d>
          <a:sp3d>
            <a:bevelT w="165100" prst="coolSlant"/>
          </a:sp3d>
        </p:spPr>
        <p:txBody>
          <a:bodyPr>
            <a:normAutofit fontScale="92500" lnSpcReduction="10000"/>
          </a:bodyPr>
          <a:lstStyle/>
          <a:p>
            <a:r>
              <a:rPr lang="es-CO" dirty="0"/>
              <a:t>“Actúa apasionadamente, piensa racionalmente; se tu mismo.” </a:t>
            </a:r>
            <a:r>
              <a:rPr lang="es-CO" dirty="0" smtClean="0"/>
              <a:t>decía Aleister Crowley. </a:t>
            </a:r>
            <a:endParaRPr lang="es-CO" dirty="0"/>
          </a:p>
          <a:p>
            <a:endParaRPr lang="es-CO" dirty="0"/>
          </a:p>
          <a:p>
            <a:pPr lvl="1"/>
            <a:r>
              <a:rPr lang="es-CO" dirty="0"/>
              <a:t> </a:t>
            </a:r>
            <a:r>
              <a:rPr lang="es-CO" dirty="0" smtClean="0"/>
              <a:t>Además decía: “</a:t>
            </a:r>
            <a:r>
              <a:rPr lang="es-CO" dirty="0" smtClean="0">
                <a:solidFill>
                  <a:srgbClr val="FF0000"/>
                </a:solidFill>
              </a:rPr>
              <a:t>Esta </a:t>
            </a:r>
            <a:r>
              <a:rPr lang="es-CO" dirty="0">
                <a:solidFill>
                  <a:srgbClr val="FF0000"/>
                </a:solidFill>
              </a:rPr>
              <a:t>serpiente, Satanás, no es el enemigo del Hombre, pero Aquel que hizo Dioses de nuestra raza, que conocen el Bien y el Mal; El declaró ‘Conócete a ti mismo!’ y enseñó la Iniciación</a:t>
            </a:r>
            <a:r>
              <a:rPr lang="es-CO" dirty="0"/>
              <a:t>.” – Aleister Crowley </a:t>
            </a:r>
          </a:p>
          <a:p>
            <a:pPr marL="857250" lvl="2" indent="0">
              <a:buNone/>
            </a:pPr>
            <a:r>
              <a:rPr lang="es-CO" sz="2600" dirty="0" smtClean="0"/>
              <a:t>“</a:t>
            </a:r>
            <a:r>
              <a:rPr lang="es-CO" sz="2600" dirty="0" smtClean="0">
                <a:solidFill>
                  <a:srgbClr val="FF0000"/>
                </a:solidFill>
              </a:rPr>
              <a:t>Uno </a:t>
            </a:r>
            <a:r>
              <a:rPr lang="es-CO" sz="2600" dirty="0">
                <a:solidFill>
                  <a:srgbClr val="FF0000"/>
                </a:solidFill>
              </a:rPr>
              <a:t>se volvería loco si tomara la Biblia seriamente; pero para tomarla en serio uno debe ya estar loco</a:t>
            </a:r>
            <a:r>
              <a:rPr lang="es-CO" sz="2600" dirty="0"/>
              <a:t>.” – Aleister Crowley </a:t>
            </a:r>
          </a:p>
          <a:p>
            <a:pPr lvl="1"/>
            <a:r>
              <a:rPr lang="es-CO" sz="3000" dirty="0"/>
              <a:t>“</a:t>
            </a:r>
            <a:r>
              <a:rPr lang="es-CO" dirty="0">
                <a:solidFill>
                  <a:srgbClr val="FF0000"/>
                </a:solidFill>
              </a:rPr>
              <a:t>La alegría de la vida consiste en el ejercicio de nuestras energías, el continuo crecimiento, el continuo cambio, el placer de cada nueva experiencia</a:t>
            </a:r>
            <a:r>
              <a:rPr lang="es-CO" dirty="0"/>
              <a:t>.” – Aleister Crowley </a:t>
            </a:r>
          </a:p>
        </p:txBody>
      </p:sp>
    </p:spTree>
    <p:extLst>
      <p:ext uri="{BB962C8B-B14F-4D97-AF65-F5344CB8AC3E}">
        <p14:creationId xmlns:p14="http://schemas.microsoft.com/office/powerpoint/2010/main" val="29718745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solidFill>
            <a:schemeClr val="bg1">
              <a:lumMod val="85000"/>
            </a:schemeClr>
          </a:solidFill>
          <a:scene3d>
            <a:camera prst="orthographicFront"/>
            <a:lightRig rig="threePt" dir="t"/>
          </a:scene3d>
          <a:sp3d>
            <a:bevelT prst="slope"/>
          </a:sp3d>
        </p:spPr>
        <p:txBody>
          <a:bodyPr>
            <a:normAutofit fontScale="77500" lnSpcReduction="20000"/>
          </a:bodyPr>
          <a:lstStyle/>
          <a:p>
            <a:r>
              <a:rPr lang="es-CO" dirty="0"/>
              <a:t>La influencia de thelema incluye hombres y mujeres fundadores de filosofías y movimientos tales como: </a:t>
            </a:r>
            <a:r>
              <a:rPr lang="es-CO" dirty="0">
                <a:solidFill>
                  <a:srgbClr val="FF0000"/>
                </a:solidFill>
              </a:rPr>
              <a:t>el socialismo, las uniones laborales, comunismo, masonería, illuminati, yoga, astrología, ocultismo, Wicca, misticismo, ocultismo, espiritismo, shamanismo, arianismo, ateísmo, liberalismo, cientología, psicología, revolución francesa, materialismo, dualismo, evolución, zen, nazismo, ying yang, secularismo, Theosophy, los derechos de la mujer, y hasta panteísmo.</a:t>
            </a:r>
          </a:p>
          <a:p>
            <a:endParaRPr lang="es-CO" dirty="0"/>
          </a:p>
          <a:p>
            <a:r>
              <a:rPr lang="es-CO" dirty="0"/>
              <a:t>Thelema ha dejado su huella en </a:t>
            </a:r>
            <a:r>
              <a:rPr lang="es-CO" dirty="0">
                <a:solidFill>
                  <a:srgbClr val="FF0000"/>
                </a:solidFill>
              </a:rPr>
              <a:t>políticos, escritores, músicos, doctores, científicos, actores, directores, etc.</a:t>
            </a:r>
          </a:p>
          <a:p>
            <a:pPr marL="400050" lvl="1" indent="0">
              <a:buNone/>
            </a:pPr>
            <a:endParaRPr lang="es-CO" dirty="0" smtClean="0"/>
          </a:p>
          <a:p>
            <a:pPr marL="400050" lvl="1" indent="0">
              <a:buNone/>
            </a:pPr>
            <a:r>
              <a:rPr lang="es-CO" sz="3100" dirty="0" smtClean="0"/>
              <a:t>“</a:t>
            </a:r>
            <a:r>
              <a:rPr lang="es-CO" sz="3100" dirty="0">
                <a:solidFill>
                  <a:srgbClr val="FF0000"/>
                </a:solidFill>
              </a:rPr>
              <a:t>A resumidas cuentas debes causar cambio en la consciencia y en la vida para orientar tu realidad más cerca a tu Voluntad</a:t>
            </a:r>
            <a:r>
              <a:rPr lang="es-CO" sz="3100" dirty="0" smtClean="0">
                <a:solidFill>
                  <a:srgbClr val="FF0000"/>
                </a:solidFill>
              </a:rPr>
              <a:t>.”</a:t>
            </a:r>
            <a:endParaRPr lang="es-CO" sz="3100" dirty="0">
              <a:solidFill>
                <a:srgbClr val="FF0000"/>
              </a:solidFill>
            </a:endParaRPr>
          </a:p>
          <a:p>
            <a:r>
              <a:rPr lang="es-CO" dirty="0">
                <a:solidFill>
                  <a:srgbClr val="FF0000"/>
                </a:solidFill>
              </a:rPr>
              <a:t>“Thelema me parece inmesamente fortalecedor porque la senda a lo divino yace dentro de uno mismo</a:t>
            </a:r>
            <a:r>
              <a:rPr lang="es-CO" dirty="0"/>
              <a:t>.” – Dr. David </a:t>
            </a:r>
            <a:r>
              <a:rPr lang="es-CO" dirty="0" smtClean="0"/>
              <a:t>Hill. </a:t>
            </a:r>
            <a:endParaRPr lang="es-CO" dirty="0"/>
          </a:p>
          <a:p>
            <a:endParaRPr lang="es-CO" dirty="0"/>
          </a:p>
        </p:txBody>
      </p:sp>
    </p:spTree>
    <p:extLst>
      <p:ext uri="{BB962C8B-B14F-4D97-AF65-F5344CB8AC3E}">
        <p14:creationId xmlns:p14="http://schemas.microsoft.com/office/powerpoint/2010/main" val="402664177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barn(inVertical)">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3">
              <a:lumMod val="20000"/>
              <a:lumOff val="80000"/>
            </a:schemeClr>
          </a:solidFill>
          <a:scene3d>
            <a:camera prst="orthographicFront"/>
            <a:lightRig rig="threePt" dir="t"/>
          </a:scene3d>
          <a:sp3d>
            <a:bevelT w="165100" prst="coolSlant"/>
          </a:sp3d>
        </p:spPr>
        <p:txBody>
          <a:bodyPr>
            <a:normAutofit fontScale="92500" lnSpcReduction="10000"/>
          </a:bodyPr>
          <a:lstStyle/>
          <a:p>
            <a:pPr marL="0" indent="0">
              <a:buNone/>
            </a:pPr>
            <a:r>
              <a:rPr lang="es-CO" dirty="0"/>
              <a:t>Estas son las nueve declaraciones de la “Biblia Satánica” de LaVey, que se asemejan a muchas otras filosofías muy respetadas por el mundo:</a:t>
            </a:r>
          </a:p>
          <a:p>
            <a:endParaRPr lang="es-CO" dirty="0"/>
          </a:p>
          <a:p>
            <a:pPr lvl="1"/>
            <a:r>
              <a:rPr lang="es-CO" b="1" dirty="0"/>
              <a:t>1</a:t>
            </a:r>
            <a:r>
              <a:rPr lang="es-CO" dirty="0" smtClean="0"/>
              <a:t>. </a:t>
            </a:r>
            <a:r>
              <a:rPr lang="es-CO" dirty="0" smtClean="0">
                <a:solidFill>
                  <a:srgbClr val="FF0000"/>
                </a:solidFill>
              </a:rPr>
              <a:t>Satanás </a:t>
            </a:r>
            <a:r>
              <a:rPr lang="es-CO" dirty="0">
                <a:solidFill>
                  <a:srgbClr val="FF0000"/>
                </a:solidFill>
              </a:rPr>
              <a:t>representa indulgencia en lugar de abstinencia.</a:t>
            </a:r>
          </a:p>
          <a:p>
            <a:pPr lvl="1"/>
            <a:r>
              <a:rPr lang="es-CO" b="1" dirty="0"/>
              <a:t>2</a:t>
            </a:r>
            <a:r>
              <a:rPr lang="es-CO" dirty="0" smtClean="0"/>
              <a:t>. </a:t>
            </a:r>
            <a:r>
              <a:rPr lang="es-CO" dirty="0" smtClean="0">
                <a:solidFill>
                  <a:srgbClr val="FF0000"/>
                </a:solidFill>
              </a:rPr>
              <a:t>Satanás </a:t>
            </a:r>
            <a:r>
              <a:rPr lang="es-CO" dirty="0">
                <a:solidFill>
                  <a:srgbClr val="FF0000"/>
                </a:solidFill>
              </a:rPr>
              <a:t>representa existencia vital, en lugar de quimeras espirituales.</a:t>
            </a:r>
          </a:p>
          <a:p>
            <a:pPr lvl="1"/>
            <a:r>
              <a:rPr lang="es-CO" b="1" dirty="0"/>
              <a:t>3</a:t>
            </a:r>
            <a:r>
              <a:rPr lang="es-CO" dirty="0" smtClean="0"/>
              <a:t>. </a:t>
            </a:r>
            <a:r>
              <a:rPr lang="es-CO" dirty="0" smtClean="0">
                <a:solidFill>
                  <a:srgbClr val="FF0000"/>
                </a:solidFill>
              </a:rPr>
              <a:t>Satanás </a:t>
            </a:r>
            <a:r>
              <a:rPr lang="es-CO" dirty="0">
                <a:solidFill>
                  <a:srgbClr val="FF0000"/>
                </a:solidFill>
              </a:rPr>
              <a:t>representa sabiduría inmaculada, en lugar de auto engaño hipócrita.</a:t>
            </a:r>
          </a:p>
          <a:p>
            <a:pPr lvl="1"/>
            <a:r>
              <a:rPr lang="es-CO" b="1" dirty="0"/>
              <a:t>4</a:t>
            </a:r>
            <a:r>
              <a:rPr lang="es-CO" dirty="0" smtClean="0"/>
              <a:t>. </a:t>
            </a:r>
            <a:r>
              <a:rPr lang="es-CO" dirty="0" smtClean="0">
                <a:solidFill>
                  <a:srgbClr val="FF0000"/>
                </a:solidFill>
              </a:rPr>
              <a:t>Satanás </a:t>
            </a:r>
            <a:r>
              <a:rPr lang="es-CO" dirty="0">
                <a:solidFill>
                  <a:srgbClr val="FF0000"/>
                </a:solidFill>
              </a:rPr>
              <a:t>representa bondad para quien lo merece, en lugar de amor desperdiciado en ingratos.</a:t>
            </a:r>
          </a:p>
          <a:p>
            <a:pPr lvl="1"/>
            <a:r>
              <a:rPr lang="es-CO" b="1" dirty="0"/>
              <a:t>5</a:t>
            </a:r>
            <a:r>
              <a:rPr lang="es-CO" dirty="0" smtClean="0"/>
              <a:t>. </a:t>
            </a:r>
            <a:r>
              <a:rPr lang="es-CO" dirty="0" smtClean="0">
                <a:solidFill>
                  <a:srgbClr val="FF0000"/>
                </a:solidFill>
              </a:rPr>
              <a:t>Satanás </a:t>
            </a:r>
            <a:r>
              <a:rPr lang="es-CO" dirty="0">
                <a:solidFill>
                  <a:srgbClr val="FF0000"/>
                </a:solidFill>
              </a:rPr>
              <a:t>representa venganza, en lugar de dar la otra mejilla.</a:t>
            </a:r>
          </a:p>
        </p:txBody>
      </p:sp>
    </p:spTree>
    <p:extLst>
      <p:ext uri="{BB962C8B-B14F-4D97-AF65-F5344CB8AC3E}">
        <p14:creationId xmlns:p14="http://schemas.microsoft.com/office/powerpoint/2010/main" val="170888302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barn(inVertical)">
                                      <p:cBhvr>
                                        <p:cTn id="16" dur="500"/>
                                        <p:tgtEl>
                                          <p:spTgt spid="3">
                                            <p:txEl>
                                              <p:pRg st="5" end="5"/>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barn(inVertical)">
                                      <p:cBhvr>
                                        <p:cTn id="1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4"/>
            <a:ext cx="8229600" cy="6048672"/>
          </a:xfrm>
          <a:solidFill>
            <a:schemeClr val="bg2">
              <a:lumMod val="90000"/>
            </a:schemeClr>
          </a:solidFill>
          <a:scene3d>
            <a:camera prst="orthographicFront"/>
            <a:lightRig rig="threePt" dir="t"/>
          </a:scene3d>
          <a:sp3d>
            <a:bevelT w="165100" prst="coolSlant"/>
          </a:sp3d>
        </p:spPr>
        <p:txBody>
          <a:bodyPr>
            <a:normAutofit fontScale="85000" lnSpcReduction="20000"/>
          </a:bodyPr>
          <a:lstStyle/>
          <a:p>
            <a:pPr lvl="1"/>
            <a:r>
              <a:rPr lang="es-CO" dirty="0" smtClean="0"/>
              <a:t>6. </a:t>
            </a:r>
            <a:r>
              <a:rPr lang="es-CO" dirty="0" smtClean="0">
                <a:solidFill>
                  <a:srgbClr val="FF0000"/>
                </a:solidFill>
              </a:rPr>
              <a:t>Satanás representa responsabilidad para con los responsables, en lugar de preocupación por vampiros psicóticos.</a:t>
            </a:r>
          </a:p>
          <a:p>
            <a:pPr lvl="1"/>
            <a:r>
              <a:rPr lang="es-CO" dirty="0" smtClean="0"/>
              <a:t>7. </a:t>
            </a:r>
            <a:r>
              <a:rPr lang="es-CO" dirty="0" smtClean="0">
                <a:solidFill>
                  <a:srgbClr val="FF0000"/>
                </a:solidFill>
              </a:rPr>
              <a:t>Satanás representa al hombre como otro animal, a veces mejor, mayormente peor que aquellos que caminan en cuatro patas, quien, por causa de su “divino desarrollo espiritual e intelectual,” se ha convertido en el animal más despiadado de todos!</a:t>
            </a:r>
          </a:p>
          <a:p>
            <a:pPr lvl="1"/>
            <a:r>
              <a:rPr lang="es-CO" dirty="0" smtClean="0"/>
              <a:t>8. </a:t>
            </a:r>
            <a:r>
              <a:rPr lang="es-CO" dirty="0" smtClean="0">
                <a:solidFill>
                  <a:srgbClr val="FF0000"/>
                </a:solidFill>
              </a:rPr>
              <a:t>Satanás representa todos los llamados pecados, que llevan a la gratificación física, mental, o emocional!</a:t>
            </a:r>
          </a:p>
          <a:p>
            <a:pPr lvl="1"/>
            <a:r>
              <a:rPr lang="es-CO" dirty="0" smtClean="0"/>
              <a:t>9. </a:t>
            </a:r>
            <a:r>
              <a:rPr lang="es-CO" dirty="0" smtClean="0">
                <a:solidFill>
                  <a:srgbClr val="FF0000"/>
                </a:solidFill>
              </a:rPr>
              <a:t>Satanás ha sido el mejor amigo que la iglesia jamás ha tenido, ya que la ha mantenido en actividad todos estos años!</a:t>
            </a:r>
          </a:p>
          <a:p>
            <a:endParaRPr lang="es-CO" dirty="0" smtClean="0"/>
          </a:p>
          <a:p>
            <a:r>
              <a:rPr lang="es-CO" dirty="0" smtClean="0"/>
              <a:t>Nota: Como te darás cuenta, las iglesias llamadas «cristianas», observan, ocho y nueve mandamientos, lo mismo que ordena la biblia satánica,  en lugar de diez, como lo ordenó Dios en </a:t>
            </a:r>
            <a:r>
              <a:rPr lang="es-CO" b="1" u="sng" dirty="0" smtClean="0"/>
              <a:t>(Exo.20:3-17)</a:t>
            </a:r>
            <a:r>
              <a:rPr lang="es-CO" b="1" dirty="0" smtClean="0"/>
              <a:t>.</a:t>
            </a:r>
            <a:r>
              <a:rPr lang="es-CO" b="1" u="sng" dirty="0" smtClean="0"/>
              <a:t> </a:t>
            </a:r>
          </a:p>
          <a:p>
            <a:endParaRPr lang="es-CO" b="1" u="sng" dirty="0"/>
          </a:p>
        </p:txBody>
      </p:sp>
    </p:spTree>
    <p:extLst>
      <p:ext uri="{BB962C8B-B14F-4D97-AF65-F5344CB8AC3E}">
        <p14:creationId xmlns:p14="http://schemas.microsoft.com/office/powerpoint/2010/main" val="256785613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dirty="0" smtClean="0"/>
              <a:t>Dos biblias para leer </a:t>
            </a:r>
            <a:br>
              <a:rPr lang="es-CO" dirty="0" smtClean="0"/>
            </a:br>
            <a:r>
              <a:rPr lang="es-CO" sz="4900" b="1" dirty="0" smtClean="0"/>
              <a:t>¿Cuál de las dos prefieres?</a:t>
            </a:r>
            <a:endParaRPr lang="es-CO" sz="4900" b="1" dirty="0"/>
          </a:p>
        </p:txBody>
      </p:sp>
      <p:sp>
        <p:nvSpPr>
          <p:cNvPr id="3" name="2 Marcador de contenido"/>
          <p:cNvSpPr>
            <a:spLocks noGrp="1"/>
          </p:cNvSpPr>
          <p:nvPr>
            <p:ph idx="1"/>
          </p:nvPr>
        </p:nvSpPr>
        <p:spPr>
          <a:xfrm>
            <a:off x="899592" y="5229200"/>
            <a:ext cx="2736304" cy="1200329"/>
          </a:xfrm>
          <a:solidFill>
            <a:schemeClr val="bg2">
              <a:lumMod val="75000"/>
            </a:schemeClr>
          </a:solidFill>
          <a:scene3d>
            <a:camera prst="orthographicFront"/>
            <a:lightRig rig="threePt" dir="t"/>
          </a:scene3d>
          <a:sp3d>
            <a:bevelT w="165100" prst="coolSlant"/>
          </a:sp3d>
        </p:spPr>
        <p:txBody>
          <a:bodyPr>
            <a:noAutofit/>
          </a:bodyPr>
          <a:lstStyle/>
          <a:p>
            <a:pPr marL="0" indent="0" algn="ctr">
              <a:buNone/>
            </a:pPr>
            <a:r>
              <a:rPr lang="es-CO" sz="2000" b="1" dirty="0"/>
              <a:t>LaVey </a:t>
            </a:r>
            <a:r>
              <a:rPr lang="es-CO" sz="2000" b="1" dirty="0" smtClean="0"/>
              <a:t>escribió </a:t>
            </a:r>
            <a:r>
              <a:rPr lang="es-CO" sz="2000" b="1" dirty="0"/>
              <a:t>La Biblia </a:t>
            </a:r>
            <a:r>
              <a:rPr lang="es-CO" sz="2000" b="1" dirty="0" smtClean="0"/>
              <a:t>Satánica, esta te conduce a la perdición.</a:t>
            </a:r>
            <a:endParaRPr lang="es-CO" sz="2000" b="1"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628800"/>
            <a:ext cx="2736304" cy="343162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1628800"/>
            <a:ext cx="2952328" cy="343162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86833" y="5229200"/>
            <a:ext cx="3001591" cy="1200329"/>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b="1" dirty="0"/>
              <a:t>Escrita por inspiración de </a:t>
            </a:r>
            <a:r>
              <a:rPr lang="es-CO" b="1" dirty="0" smtClean="0"/>
              <a:t>Dios durante 1500 años, por cuarenta hombres. Ver 2Tim.3:16; 2Ped.1:21).</a:t>
            </a:r>
            <a:endParaRPr lang="es-CO" b="1" dirty="0"/>
          </a:p>
        </p:txBody>
      </p:sp>
      <p:sp>
        <p:nvSpPr>
          <p:cNvPr id="5" name="4 Rectángulo"/>
          <p:cNvSpPr/>
          <p:nvPr/>
        </p:nvSpPr>
        <p:spPr>
          <a:xfrm>
            <a:off x="3779912" y="1659845"/>
            <a:ext cx="1421478" cy="4801314"/>
          </a:xfrm>
          <a:prstGeom prst="rect">
            <a:avLst/>
          </a:prstGeom>
        </p:spPr>
        <p:txBody>
          <a:bodyPr wrap="square">
            <a:spAutoFit/>
          </a:bodyPr>
          <a:lstStyle/>
          <a:p>
            <a:pPr algn="ctr"/>
            <a:r>
              <a:rPr lang="es-CO" b="1" dirty="0">
                <a:solidFill>
                  <a:srgbClr val="FF0000"/>
                </a:solidFill>
              </a:rPr>
              <a:t>En el mundo existen dos </a:t>
            </a:r>
            <a:r>
              <a:rPr lang="es-CO" b="1" dirty="0" smtClean="0">
                <a:solidFill>
                  <a:srgbClr val="FF0000"/>
                </a:solidFill>
              </a:rPr>
              <a:t>príncipes, </a:t>
            </a:r>
            <a:r>
              <a:rPr lang="es-CO" b="1" dirty="0">
                <a:solidFill>
                  <a:srgbClr val="FF0000"/>
                </a:solidFill>
              </a:rPr>
              <a:t>dos biblias, dos caminos, el hombre tiene plena libertad para escoger el que desee. </a:t>
            </a:r>
            <a:endParaRPr lang="es-CO" b="1" dirty="0" smtClean="0">
              <a:solidFill>
                <a:srgbClr val="FF0000"/>
              </a:solidFill>
            </a:endParaRPr>
          </a:p>
          <a:p>
            <a:pPr algn="ctr"/>
            <a:endParaRPr lang="es-CO" b="1" dirty="0">
              <a:solidFill>
                <a:srgbClr val="FF0000"/>
              </a:solidFill>
            </a:endParaRPr>
          </a:p>
          <a:p>
            <a:pPr algn="ctr"/>
            <a:endParaRPr lang="es-CO" b="1" dirty="0" smtClean="0">
              <a:solidFill>
                <a:srgbClr val="FF0000"/>
              </a:solidFill>
            </a:endParaRPr>
          </a:p>
          <a:p>
            <a:pPr algn="ctr"/>
            <a:r>
              <a:rPr lang="es-CO" b="1" dirty="0" smtClean="0">
                <a:solidFill>
                  <a:srgbClr val="FF0000"/>
                </a:solidFill>
              </a:rPr>
              <a:t>Ojala </a:t>
            </a:r>
            <a:r>
              <a:rPr lang="es-CO" b="1" dirty="0">
                <a:solidFill>
                  <a:srgbClr val="FF0000"/>
                </a:solidFill>
              </a:rPr>
              <a:t>te decidas por el </a:t>
            </a:r>
            <a:r>
              <a:rPr lang="es-CO" b="1" dirty="0" smtClean="0">
                <a:solidFill>
                  <a:srgbClr val="FF0000"/>
                </a:solidFill>
              </a:rPr>
              <a:t>mejor Príncipe</a:t>
            </a:r>
            <a:r>
              <a:rPr lang="es-CO" b="1" dirty="0">
                <a:solidFill>
                  <a:srgbClr val="FF0000"/>
                </a:solidFill>
              </a:rPr>
              <a:t>, El Hijo de Dios.</a:t>
            </a:r>
          </a:p>
        </p:txBody>
      </p:sp>
    </p:spTree>
    <p:extLst>
      <p:ext uri="{BB962C8B-B14F-4D97-AF65-F5344CB8AC3E}">
        <p14:creationId xmlns:p14="http://schemas.microsoft.com/office/powerpoint/2010/main" val="328970943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1633245920"/>
              </p:ext>
            </p:extLst>
          </p:nvPr>
        </p:nvGraphicFramePr>
        <p:xfrm>
          <a:off x="457200" y="332656"/>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801494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608962667"/>
              </p:ext>
            </p:extLst>
          </p:nvPr>
        </p:nvGraphicFramePr>
        <p:xfrm>
          <a:off x="457200" y="620688"/>
          <a:ext cx="8229600" cy="5505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779137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259560838"/>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84390541"/>
      </p:ext>
    </p:extLst>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023731367"/>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462388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256485642"/>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9881254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1707</Words>
  <Application>Microsoft Office PowerPoint</Application>
  <PresentationFormat>Presentación en pantalla (4:3)</PresentationFormat>
  <Paragraphs>87</Paragraphs>
  <Slides>16</Slides>
  <Notes>0</Notes>
  <HiddenSlides>0</HiddenSlides>
  <MMClips>0</MMClips>
  <ScaleCrop>false</ScaleCrop>
  <HeadingPairs>
    <vt:vector size="4" baseType="variant">
      <vt:variant>
        <vt:lpstr>Tema</vt:lpstr>
      </vt:variant>
      <vt:variant>
        <vt:i4>1</vt:i4>
      </vt:variant>
      <vt:variant>
        <vt:lpstr>Títulos de diapositiva</vt:lpstr>
      </vt:variant>
      <vt:variant>
        <vt:i4>16</vt:i4>
      </vt:variant>
    </vt:vector>
  </HeadingPairs>
  <TitlesOfParts>
    <vt:vector size="17" baseType="lpstr">
      <vt:lpstr>Tema de Office</vt:lpstr>
      <vt:lpstr>Presentación de PowerPoint</vt:lpstr>
      <vt:lpstr>Espiritismo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Dos biblias para leer  ¿Cuál de las dos prefieres?</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TEMAS DE FE</dc:creator>
  <cp:lastModifiedBy>TEMAS DE FE</cp:lastModifiedBy>
  <cp:revision>1</cp:revision>
  <dcterms:created xsi:type="dcterms:W3CDTF">2016-04-24T18:26:14Z</dcterms:created>
  <dcterms:modified xsi:type="dcterms:W3CDTF">2016-04-24T18:26:38Z</dcterms:modified>
</cp:coreProperties>
</file>